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B4712-C970-4436-B0E9-369A5B6F0DBA}" type="datetimeFigureOut">
              <a:rPr lang="en-US" smtClean="0"/>
              <a:t>7/2/2019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101B7A-AAC3-4049-8B6A-83996D17E72C}" type="slidenum">
              <a:rPr lang="en-US" smtClean="0"/>
              <a:t>‹#›</a:t>
            </a:fld>
            <a:endParaRPr lang="en-US"/>
          </a:p>
        </p:txBody>
      </p:sp>
    </p:spTree>
    <p:extLst>
      <p:ext uri="{BB962C8B-B14F-4D97-AF65-F5344CB8AC3E}">
        <p14:creationId xmlns:p14="http://schemas.microsoft.com/office/powerpoint/2010/main" val="233388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ACAC13-1CDC-4E9A-B85A-2BD77D52BA5F}" type="slidenum">
              <a:rPr lang="en-US" smtClean="0"/>
              <a:t>1</a:t>
            </a:fld>
            <a:endParaRPr lang="en-US"/>
          </a:p>
        </p:txBody>
      </p:sp>
    </p:spTree>
    <p:extLst>
      <p:ext uri="{BB962C8B-B14F-4D97-AF65-F5344CB8AC3E}">
        <p14:creationId xmlns:p14="http://schemas.microsoft.com/office/powerpoint/2010/main" val="420039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DA1504-7205-4A54-BF26-1CC2ED95BE4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67763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A1504-7205-4A54-BF26-1CC2ED95BE4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235685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A1504-7205-4A54-BF26-1CC2ED95BE4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292537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A1504-7205-4A54-BF26-1CC2ED95BE4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153642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A1504-7205-4A54-BF26-1CC2ED95BE47}"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381032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DA1504-7205-4A54-BF26-1CC2ED95BE47}"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231447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DA1504-7205-4A54-BF26-1CC2ED95BE47}"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139269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DA1504-7205-4A54-BF26-1CC2ED95BE47}"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135701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A1504-7205-4A54-BF26-1CC2ED95BE47}"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51416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A1504-7205-4A54-BF26-1CC2ED95BE47}"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124163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A1504-7205-4A54-BF26-1CC2ED95BE47}"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C3C3E-7BD5-466D-AD2B-794A2408D3D0}" type="slidenum">
              <a:rPr lang="en-US" smtClean="0"/>
              <a:t>‹#›</a:t>
            </a:fld>
            <a:endParaRPr lang="en-US"/>
          </a:p>
        </p:txBody>
      </p:sp>
    </p:spTree>
    <p:extLst>
      <p:ext uri="{BB962C8B-B14F-4D97-AF65-F5344CB8AC3E}">
        <p14:creationId xmlns:p14="http://schemas.microsoft.com/office/powerpoint/2010/main" val="2844018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A1504-7205-4A54-BF26-1CC2ED95BE47}" type="datetimeFigureOut">
              <a:rPr lang="en-US" smtClean="0"/>
              <a:t>7/2/2019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C3C3E-7BD5-466D-AD2B-794A2408D3D0}" type="slidenum">
              <a:rPr lang="en-US" smtClean="0"/>
              <a:t>‹#›</a:t>
            </a:fld>
            <a:endParaRPr lang="en-US"/>
          </a:p>
        </p:txBody>
      </p:sp>
    </p:spTree>
    <p:extLst>
      <p:ext uri="{BB962C8B-B14F-4D97-AF65-F5344CB8AC3E}">
        <p14:creationId xmlns:p14="http://schemas.microsoft.com/office/powerpoint/2010/main" val="83499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1594056"/>
              </p:ext>
            </p:extLst>
          </p:nvPr>
        </p:nvGraphicFramePr>
        <p:xfrm>
          <a:off x="152400" y="462149"/>
          <a:ext cx="8915400" cy="6472051"/>
        </p:xfrm>
        <a:graphic>
          <a:graphicData uri="http://schemas.openxmlformats.org/drawingml/2006/table">
            <a:tbl>
              <a:tblPr firstRow="1" bandRow="1">
                <a:tableStyleId>{C083E6E3-FA7D-4D7B-A595-EF9225AFEA82}</a:tableStyleId>
              </a:tblPr>
              <a:tblGrid>
                <a:gridCol w="4457700"/>
                <a:gridCol w="4457700"/>
              </a:tblGrid>
              <a:tr h="3436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Vulnerabilities &amp; Threats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External Natural Threats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Unpredictable seasonal changes, increase in extreme weather fluctuations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Sea-level rise and introduction of brackish/salt water coastal regions </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Deforestation due to natural disasters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Anthropogenic Threats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Habitat fragmentation of potential wild germplasm due to increased population size, land development, and deforestation</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Unpredictable introduction of plant pathogens and insect pests  due to globalization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Biological  vulnerabilities</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juvenility period, limited storage capacity for recalcitrant seed, undeveloped cloning protocol, limited ability to isolate taxa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Logistical vulnerabilities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Limited access  to international germplasm </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Limited quantity /quality of germplasm available through a centralized system</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Inadequate plant exploration/collections standards established, inadequate funding for research of woody landscape plant taxa</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Inadequate resources for developing tropical woody landscape plant germplasm</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Given diversity of priority genera and diversity in targeted research, elimination of any program (listed in Research and Breeding Impact)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willresult</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in significant loss of germplasm</a:t>
                      </a:r>
                      <a:endParaRPr lang="en-US" sz="1000" dirty="0"/>
                    </a:p>
                  </a:txBody>
                  <a:tcPr/>
                </a:tc>
                <a:tc>
                  <a:txBody>
                    <a:bodyPr/>
                    <a:lstStyle/>
                    <a:p>
                      <a:pPr marL="0" marR="0" lvl="0" indent="0" algn="l" defTabSz="914400" rtl="0" eaLnBrk="1" fontAlgn="auto" latinLnBrk="0" hangingPunct="1">
                        <a:lnSpc>
                          <a:spcPct val="100000"/>
                        </a:lnSpc>
                        <a:spcBef>
                          <a:spcPts val="0"/>
                        </a:spcBef>
                        <a:spcAft>
                          <a:spcPts val="200"/>
                        </a:spcAft>
                        <a:buClrTx/>
                        <a:buSzTx/>
                        <a:buFont typeface="Arial" panose="020B0604020202020204" pitchFamily="34" charset="0"/>
                        <a:buNone/>
                        <a:tabLst/>
                        <a:defRPr/>
                      </a:pPr>
                      <a:r>
                        <a:rPr kumimoji="0" lang="en-US" sz="1000" b="1" i="1" u="none" strike="noStrike" kern="1200" cap="none" spc="0" normalizeH="0" baseline="0" noProof="0" dirty="0" smtClean="0">
                          <a:ln>
                            <a:noFill/>
                          </a:ln>
                          <a:solidFill>
                            <a:prstClr val="black"/>
                          </a:solidFill>
                          <a:effectLst/>
                          <a:uLnTx/>
                          <a:uFillTx/>
                          <a:latin typeface="+mn-lt"/>
                          <a:ea typeface="+mn-ea"/>
                          <a:cs typeface="+mn-cs"/>
                        </a:rPr>
                        <a:t>Priority Issues</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Outreach</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raise awareness regarding germplasm resources available to researchers, breeders, and industry through the Plant Collections Network, Botanic Gardens Conservation International, public gardens, and the USDA; increase awareness of funding resources and communication amongst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Gov</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and Non-</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Gov</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organizations</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Germplasm inventory, acquisition, and distribution</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comprehensive updated inventories from NPGS, Public Gardens; gap analysis of existing germplasm of at risk genera held by accredited collections; development and dissemination of established standards for seed/plant collecting and distribution protocols to better utilize existing germplasm system supporting future research and conservation initiatives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Germplasm characterization and research</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identify potential landscape plant candidates among North American trees and shrubs in need of characterization/evaluation and targeted development efforts; phylogenetic research to better understand germplasm resources enabling more effective breeding strategies; population genetics studies to evaluate genetic diversity present within and among populations of important woody landscape plant taxa; continued characterization and evaluation of woody landscape plants focusing on broad adaptability, disease/pest resistance, and fecundity</a:t>
                      </a: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3">
                        <a:alpha val="20000"/>
                      </a:schemeClr>
                    </a:solidFill>
                  </a:tcPr>
                </a:tc>
              </a:tr>
              <a:tr h="2951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NPGS PGR Status and Impacts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Status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Primary sites of temperate and subtropical collections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U.S. National Arboretum 3200 accessions, 240 genera; North Central Regional PI Station 2062 accessions, 110 genera; National Germplasm Repository, Miami, 1003 accessions, ca. 112 genera</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ARS 23 year cooperative agreement with the American Public Garden Association/ Plant Collection Network representing 80 institutions, 146 Nationally Accredited Plant Collections, 214 woody genera.  </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Collection efforts by ARS sites focus on genetic diversity across range of targeted taxa (e.g. </a:t>
                      </a:r>
                      <a:r>
                        <a:rPr kumimoji="0" lang="en-US" sz="1000" b="0" i="1" u="none" strike="noStrike" kern="1200" cap="none" spc="0" normalizeH="0" baseline="0" noProof="0" dirty="0" err="1" smtClean="0">
                          <a:ln>
                            <a:noFill/>
                          </a:ln>
                          <a:solidFill>
                            <a:prstClr val="black"/>
                          </a:solidFill>
                          <a:effectLst/>
                          <a:uLnTx/>
                          <a:uFillTx/>
                          <a:latin typeface="+mn-lt"/>
                          <a:ea typeface="+mn-ea"/>
                          <a:cs typeface="+mn-cs"/>
                        </a:rPr>
                        <a:t>Gymnocladus</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1" u="none" strike="noStrike" kern="1200" cap="none" spc="0" normalizeH="0" baseline="0" noProof="0" dirty="0" err="1" smtClean="0">
                          <a:ln>
                            <a:noFill/>
                          </a:ln>
                          <a:solidFill>
                            <a:prstClr val="black"/>
                          </a:solidFill>
                          <a:effectLst/>
                          <a:uLnTx/>
                          <a:uFillTx/>
                          <a:latin typeface="+mn-lt"/>
                          <a:ea typeface="+mn-ea"/>
                          <a:cs typeface="+mn-cs"/>
                        </a:rPr>
                        <a:t>diocus</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88 accessions from 15 states and Canada;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Magnolia </a:t>
                      </a:r>
                      <a:r>
                        <a:rPr kumimoji="0" lang="en-US" sz="1000" b="0" i="1" u="none" strike="noStrike" kern="1200" cap="none" spc="0" normalizeH="0" baseline="0" noProof="0" dirty="0" err="1" smtClean="0">
                          <a:ln>
                            <a:noFill/>
                          </a:ln>
                          <a:solidFill>
                            <a:prstClr val="black"/>
                          </a:solidFill>
                          <a:effectLst/>
                          <a:uLnTx/>
                          <a:uFillTx/>
                          <a:latin typeface="+mn-lt"/>
                          <a:ea typeface="+mn-ea"/>
                          <a:cs typeface="+mn-cs"/>
                        </a:rPr>
                        <a:t>ashei</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10 accessions of Florida endemic)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Impact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High-quality plant genetic resources and associated information safeguarded in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ex situ</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genebanks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and databases including species considered to be recalcitrant (ex situ living collections primary method of conservation.) Genetic resources characterized for key traits. Data available publicly through Germplasm Resource Information Network.  (2017: 1121 accessions distributed from three ARS sites.)</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Genetic Characterization, Taxonomic, or Inheritance Research and Breeding Impacts</a:t>
                      </a: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Research &amp; Breeding Programs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ARS: Washington, D.C., McMinnville, TN,  and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Poplarville</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MS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University: CA, CT, FL, GA, HI, KS, MA, MS, MN, NC, ND, NJ, NM, OR, TX</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Public Garden/Museum: Atlanta Botanic Garden (BG), Chicago BG, Denver BG, Huntington BG, Longwood Gardens, Montgomery Botanical Center, Morton Arboretum, Smithsonian</a:t>
                      </a:r>
                    </a:p>
                    <a:p>
                      <a:pPr marL="111125" marR="0" lvl="0" indent="-111125"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Domestic industry: Bailey Nursery, JN Plant Selection, Saunders Brothers, Spring Meadow Nursery, Star Roses and Plants,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J.Frank</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Schmidt &amp; Son Co.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Collaborative Network Building &amp; Expanding Capabilities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Vigorous private sector programs with expanded scope through licensing arrangements with smaller scale programs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Public and private breeding entities working independently and collaboratively to address existing and emerging issues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Communication to leverage and capitalize on limited resources </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Increased development of cultivated native taxa and cultivars with reduced fertility via mutation breeding efforts</a:t>
                      </a:r>
                    </a:p>
                  </a:txBody>
                  <a:tcPr>
                    <a:solidFill>
                      <a:schemeClr val="bg1">
                        <a:alpha val="20000"/>
                      </a:schemeClr>
                    </a:solidFill>
                  </a:tcPr>
                </a:tc>
              </a:tr>
            </a:tbl>
          </a:graphicData>
        </a:graphic>
      </p:graphicFrame>
      <p:sp>
        <p:nvSpPr>
          <p:cNvPr id="3" name="TextBox 2"/>
          <p:cNvSpPr txBox="1"/>
          <p:nvPr/>
        </p:nvSpPr>
        <p:spPr>
          <a:xfrm>
            <a:off x="304800" y="76200"/>
            <a:ext cx="8534400" cy="369332"/>
          </a:xfrm>
          <a:prstGeom prst="rect">
            <a:avLst/>
          </a:prstGeom>
          <a:noFill/>
        </p:spPr>
        <p:txBody>
          <a:bodyPr wrap="square" rtlCol="0">
            <a:spAutoFit/>
          </a:bodyPr>
          <a:lstStyle/>
          <a:p>
            <a:pPr algn="ctr"/>
            <a:r>
              <a:rPr lang="en-US" b="1" dirty="0" smtClean="0"/>
              <a:t>Crop Vulnerability Update for Woody Landscape Plants</a:t>
            </a:r>
            <a:endParaRPr lang="en-US" b="1" dirty="0"/>
          </a:p>
        </p:txBody>
      </p:sp>
    </p:spTree>
    <p:extLst>
      <p:ext uri="{BB962C8B-B14F-4D97-AF65-F5344CB8AC3E}">
        <p14:creationId xmlns:p14="http://schemas.microsoft.com/office/powerpoint/2010/main" val="423142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680</Words>
  <Application>Microsoft Office PowerPoint</Application>
  <PresentationFormat>Letter Paper (8.5x11 in)</PresentationFormat>
  <Paragraphs>39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Shearer</dc:creator>
  <cp:lastModifiedBy>Kim Shearer</cp:lastModifiedBy>
  <cp:revision>1</cp:revision>
  <dcterms:created xsi:type="dcterms:W3CDTF">2019-07-02T14:18:37Z</dcterms:created>
  <dcterms:modified xsi:type="dcterms:W3CDTF">2019-07-02T14:22:43Z</dcterms:modified>
</cp:coreProperties>
</file>