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6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4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AD36C-BBD5-4835-9336-48B9684B7546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700268-26A1-4F75-9DA6-3D33F304A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713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7137AFBA-4767-4BFC-BF06-CB2286A4B89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4F8067D1-FD52-4362-A07D-6591AF4EB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83773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6466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62865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62865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0550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53624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69652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143000"/>
            <a:ext cx="3810000" cy="5295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10000" cy="5295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7632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62621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5309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3774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1671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82591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6E2860F-DB92-4C2C-8C99-5CDD7E9667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9615B73-254E-4AD8-8CC1-4C7DDC3475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43000"/>
            <a:ext cx="7772400" cy="529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99ED370-3247-4E11-AAD8-21B4424463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762000"/>
            <a:ext cx="8991600" cy="152400"/>
          </a:xfrm>
          <a:prstGeom prst="rect">
            <a:avLst/>
          </a:prstGeom>
          <a:gradFill rotWithShape="0">
            <a:gsLst>
              <a:gs pos="0">
                <a:srgbClr val="B0011C"/>
              </a:gs>
              <a:gs pos="50000">
                <a:srgbClr val="FC0128"/>
              </a:gs>
              <a:gs pos="100000">
                <a:srgbClr val="B0011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94740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marL="177800" indent="-1778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406400" indent="-1143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</a:defRPr>
      </a:lvl2pPr>
      <a:lvl3pPr marL="863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3pPr>
      <a:lvl4pPr marL="12065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1549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006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463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2921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378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05B2BEE9-33C2-40A0-BCA6-3B00FCBA47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381000"/>
          </a:xfrm>
        </p:spPr>
        <p:txBody>
          <a:bodyPr/>
          <a:lstStyle/>
          <a:p>
            <a:r>
              <a:rPr lang="en-US" altLang="en-US"/>
              <a:t>Crop Vulnerability Update for Juglans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0CDC129-AB9D-4F5A-9368-96FA4FA62C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3733800"/>
            <a:ext cx="4495800" cy="2895600"/>
          </a:xfrm>
        </p:spPr>
        <p:txBody>
          <a:bodyPr/>
          <a:lstStyle/>
          <a:p>
            <a:pPr marL="114300" indent="-114300" algn="ctr">
              <a:buFontTx/>
              <a:buNone/>
              <a:defRPr/>
            </a:pPr>
            <a:r>
              <a:rPr lang="en-US" altLang="en-US" sz="1400" dirty="0"/>
              <a:t>Genetic research &amp; breeding capacities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defRPr/>
            </a:pPr>
            <a:endParaRPr lang="en-US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defRPr/>
            </a:pPr>
            <a:r>
              <a:rPr lang="en-US" sz="1100" dirty="0">
                <a:ea typeface="Calibri" panose="020F0502020204030204" pitchFamily="34" charset="0"/>
                <a:cs typeface="Times New Roman" panose="02020603050405020304" pitchFamily="18" charset="0"/>
              </a:rPr>
              <a:t>ARS </a:t>
            </a:r>
            <a:r>
              <a:rPr lang="en-US" sz="1100" u="sng" dirty="0">
                <a:ea typeface="Calibri" panose="020F0502020204030204" pitchFamily="34" charset="0"/>
                <a:cs typeface="Times New Roman" panose="02020603050405020304" pitchFamily="18" charset="0"/>
              </a:rPr>
              <a:t>Juglans</a:t>
            </a:r>
            <a:r>
              <a:rPr lang="en-US" sz="1100" dirty="0">
                <a:ea typeface="Calibri" panose="020F0502020204030204" pitchFamily="34" charset="0"/>
                <a:cs typeface="Times New Roman" panose="02020603050405020304" pitchFamily="18" charset="0"/>
              </a:rPr>
              <a:t> PGR management, disease and genetics research for PW at Davis, CA.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defRPr/>
            </a:pPr>
            <a:r>
              <a:rPr lang="en-US" sz="1100" dirty="0">
                <a:ea typeface="Calibri" panose="020F0502020204030204" pitchFamily="34" charset="0"/>
                <a:cs typeface="Times New Roman" panose="02020603050405020304" pitchFamily="18" charset="0"/>
              </a:rPr>
              <a:t>University genetics and breeding programs (UC Davis Walnut Improvement Program (WIP) in CA for PW; U. Missouri for black walnut (BW) nut and agroforestry uses; </a:t>
            </a:r>
            <a:r>
              <a:rPr lang="en-US" sz="1100">
                <a:ea typeface="Calibri" panose="020F0502020204030204" pitchFamily="34" charset="0"/>
                <a:cs typeface="Times New Roman" panose="02020603050405020304" pitchFamily="18" charset="0"/>
              </a:rPr>
              <a:t>Purdue and US </a:t>
            </a:r>
            <a:r>
              <a:rPr lang="en-US" sz="1100" dirty="0">
                <a:ea typeface="Calibri" panose="020F0502020204030204" pitchFamily="34" charset="0"/>
                <a:cs typeface="Times New Roman" panose="02020603050405020304" pitchFamily="18" charset="0"/>
              </a:rPr>
              <a:t>Forest Service (USFS) timber breeding and genetics program for BW in IN.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defRPr/>
            </a:pPr>
            <a:r>
              <a:rPr lang="en-US" sz="1100" dirty="0">
                <a:ea typeface="Calibri" panose="020F0502020204030204" pitchFamily="34" charset="0"/>
                <a:cs typeface="Times New Roman" panose="02020603050405020304" pitchFamily="18" charset="0"/>
              </a:rPr>
              <a:t>PW breeding programs at INRA, France; Ministry of Forestry, Peoples Republic of China, Iran, Turkey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defRPr/>
            </a:pPr>
            <a:r>
              <a:rPr lang="en-US" sz="1100" dirty="0">
                <a:ea typeface="Calibri" panose="020F0502020204030204" pitchFamily="34" charset="0"/>
                <a:cs typeface="Times New Roman" panose="02020603050405020304" pitchFamily="18" charset="0"/>
              </a:rPr>
              <a:t>Reference genomes for PW, BW, BN; sequence information and genomic resources for PW, BW, and multiple Juglans species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defRPr/>
            </a:pPr>
            <a:endParaRPr lang="en-US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1500"/>
              </a:lnSpc>
              <a:spcBef>
                <a:spcPct val="60000"/>
              </a:spcBef>
              <a:buFontTx/>
              <a:buNone/>
              <a:defRPr/>
            </a:pPr>
            <a:endParaRPr lang="en-US" altLang="en-US" sz="1100" b="0" dirty="0"/>
          </a:p>
          <a:p>
            <a:pPr marL="114300" indent="-114300">
              <a:lnSpc>
                <a:spcPts val="1500"/>
              </a:lnSpc>
              <a:spcBef>
                <a:spcPct val="60000"/>
              </a:spcBef>
              <a:defRPr/>
            </a:pPr>
            <a:endParaRPr lang="en-US" altLang="en-US" sz="1800" dirty="0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8987FC08-1D2D-4B6B-B6B7-FEACCAA798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914400"/>
            <a:ext cx="44958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114300" indent="-1143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–"/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14300" marR="0" lvl="0" indent="-1143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NPGS PGR Status &amp; Impacts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US" sz="11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Status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Collection of 700+ accessions of PW, BW, and </a:t>
            </a:r>
            <a:r>
              <a:rPr kumimoji="0" lang="en-US" sz="11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Juglans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spp. in field orchards at NCGR-Davis, including older commercial cultivars, heirloom cultivars, and CWR. 20+ accessions of BN in NCGR-Corvallis. Non-NPGS collection of BW nut accessions at U. Missouri, and BW timber accessions at Purdue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US" sz="11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Impacts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Protects and improves major US nut and timber crop with $1 Billion/yr farmgate value for PW; $500 Billion value for standing BW timber; BW wood exports of $325 Million/yr. 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NPGS preserves and distributes base PGR as potential sources of host-plant resistance to diseases and pests, and abiotic stress tolerance; materials for PW and BW research; and base genetics for PW and BW cultivars.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marR="0" lvl="0" indent="-1143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7" name="Line 5">
            <a:extLst>
              <a:ext uri="{FF2B5EF4-FFF2-40B4-BE49-F238E27FC236}">
                <a16:creationId xmlns:a16="http://schemas.microsoft.com/office/drawing/2014/main" id="{032D75FD-E70E-462A-B745-AACF1379439D}"/>
              </a:ext>
            </a:extLst>
          </p:cNvPr>
          <p:cNvSpPr>
            <a:spLocks noChangeShapeType="1"/>
          </p:cNvSpPr>
          <p:nvPr/>
        </p:nvSpPr>
        <p:spPr bwMode="auto">
          <a:xfrm>
            <a:off x="234950" y="3733800"/>
            <a:ext cx="8750300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8" name="Line 6">
            <a:extLst>
              <a:ext uri="{FF2B5EF4-FFF2-40B4-BE49-F238E27FC236}">
                <a16:creationId xmlns:a16="http://schemas.microsoft.com/office/drawing/2014/main" id="{1DECA7F6-D3D4-4DB4-A7D4-3222818321C2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996950"/>
            <a:ext cx="0" cy="570865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B19ED1A7-1887-4788-8E2F-1DCAB8227E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795713"/>
            <a:ext cx="4189413" cy="3459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–"/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Priority Issues</a:t>
            </a:r>
            <a:endParaRPr kumimoji="0" lang="en-US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More land to re-propagate, rejuvenate, and expand NCGR-Davis field orchards.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Assess genetic diversity in situ; develop conservation plan for endangered US BN and BW populations.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 cryopreservation technology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Acquire CWR from threatened LA spp.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Subtropical genebank site for cold-susceptible </a:t>
            </a:r>
            <a:r>
              <a:rPr kumimoji="0" lang="en-US" sz="11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Juglans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spp.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More diverse, adapted, vigorous rootstocks.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Additional budgetary support crucial for expanded PW and BW breeding and PGR evaluation capacity, especially for host-plant response to pest and diseases; chilling; phenology and nut-bearing. 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Additional budgetary support for the PGR management.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alt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80" name="Rectangle 8">
            <a:extLst>
              <a:ext uri="{FF2B5EF4-FFF2-40B4-BE49-F238E27FC236}">
                <a16:creationId xmlns:a16="http://schemas.microsoft.com/office/drawing/2014/main" id="{FF7D1561-5268-4D06-BA5D-150CC33FC6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914400"/>
            <a:ext cx="44958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114300" indent="-1143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–"/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14300" marR="0" lvl="0" indent="-1143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Vulnerabilities &amp;Threats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Numerous evolving pests and pathogens, butternut (BN) canker disease, Asian walnut moth, and spotted lantern fly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Extremely narrow genetic base for Persian walnut (PW); reliance on 4 clonal scion cultivars and few rootstock cultivars for CA.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Rapid decline of US forest populations of BN.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Gaps in collection coverage of Latin American (LA)  </a:t>
            </a:r>
            <a:r>
              <a:rPr kumimoji="0" lang="en-US" sz="11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Juglans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spp.; crop wild relatives (CWR) threatened in situ.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Reduced budgetary support and operational capacity for breeding and plant genetic resource (PGR) management, threatening health of National Clonal Germplasm Repository (NCGR)-Davis </a:t>
            </a: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collection.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10_97">
  <a:themeElements>
    <a:clrScheme name="">
      <a:dk1>
        <a:srgbClr val="000000"/>
      </a:dk1>
      <a:lt1>
        <a:srgbClr val="CF0E30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E4AAAD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10_9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0_9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97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97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97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97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97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97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467</Words>
  <Application>Microsoft Office PowerPoint</Application>
  <PresentationFormat>On-screen Show (4:3)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Symbol</vt:lpstr>
      <vt:lpstr>10_97</vt:lpstr>
      <vt:lpstr>Crop Vulnerability Update for Juglans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Crop Vulnerability Update for Juglans</dc:title>
  <dc:creator>Charles A Leslie</dc:creator>
  <cp:lastModifiedBy>Charles A Leslie</cp:lastModifiedBy>
  <cp:revision>4</cp:revision>
  <dcterms:created xsi:type="dcterms:W3CDTF">2024-01-16T22:50:00Z</dcterms:created>
  <dcterms:modified xsi:type="dcterms:W3CDTF">2024-03-24T01:20:40Z</dcterms:modified>
</cp:coreProperties>
</file>