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0" r:id="rId3"/>
    <p:sldId id="322" r:id="rId4"/>
    <p:sldId id="323" r:id="rId5"/>
    <p:sldId id="324" r:id="rId6"/>
    <p:sldId id="331" r:id="rId7"/>
    <p:sldId id="332" r:id="rId8"/>
    <p:sldId id="333" r:id="rId9"/>
    <p:sldId id="334" r:id="rId10"/>
    <p:sldId id="335" r:id="rId11"/>
    <p:sldId id="33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66"/>
    <a:srgbClr val="FF0066"/>
    <a:srgbClr val="00706D"/>
    <a:srgbClr val="008582"/>
    <a:srgbClr val="66FF66"/>
    <a:srgbClr val="000076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850" autoAdjust="0"/>
    <p:restoredTop sz="9466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99B6202-C9F0-4979-847E-5DE613A2D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220C30-0713-4D96-930B-418F7AF32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220C30-0713-4D96-930B-418F7AF329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CGCs indicated here were contacted on</a:t>
            </a:r>
            <a:r>
              <a:rPr lang="en-US" baseline="0" dirty="0" smtClean="0"/>
              <a:t> June 6 seeking endorsement of the crop-wild-relative classifications of various crops. Responses have so far been received from those Committees highlighted in yellow.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220C30-0713-4D96-930B-418F7AF329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0BF8F-CB96-48D4-B92D-A020ECE35A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1435" tIns="45718" rIns="91435" bIns="45718"/>
          <a:lstStyle/>
          <a:p>
            <a:endParaRPr lang="es-EC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B4408-B804-498A-AA54-655FAF19482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1435" tIns="45718" rIns="91435" bIns="45718"/>
          <a:lstStyle/>
          <a:p>
            <a:endParaRPr lang="es-EC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037D7-EFF4-477D-8F5F-EE21EEE8D821}" type="slidenum">
              <a:rPr lang="en-US"/>
              <a:pPr/>
              <a:t>10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AF3089-1673-4403-84AA-30B094C587A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C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1696-1C0F-4047-A28B-6BA4995E2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31786-D640-441C-8397-E01801CB0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047B2-738C-4B6D-A647-7A2F4C658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CBDAC-4B00-4420-8B56-26114DCBF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E52B4-A786-4BD3-A3C8-15E4C3A78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E8ACF-F398-416A-B3B6-0042F4309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B8782-79E3-460E-82E7-162791891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B2694-C56A-46DA-B249-590E7C97D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1D20E-AC62-4671-9A98-59AFE9F23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BB5F-41E7-4AC6-9BD4-CA78E2413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E756A-497D-49D9-871A-151C9B7C0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1C0A7-8E67-4797-BC35-875263717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061-1CA8-4ADC-AA47-8544D139A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D3C"/>
            </a:gs>
            <a:gs pos="100000">
              <a:srgbClr val="00706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F22038-4310-45CB-AC36-9BFF9F6B8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s-grin.gov/~sbmljw/cgi-bin/taxcwr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ohn.wiersema@ars.usda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National Germplasm Resources Laboratory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Plant Exchange Office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John Wiersema </a:t>
            </a:r>
            <a:r>
              <a:rPr lang="en-US" sz="2000" dirty="0" smtClean="0"/>
              <a:t>jwiersema@ars-grin.gov </a:t>
            </a:r>
            <a:br>
              <a:rPr lang="en-US" sz="2000" dirty="0" smtClean="0"/>
            </a:br>
            <a:endParaRPr lang="en-US" sz="2000" dirty="0" smtClean="0"/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Karen Williams </a:t>
            </a:r>
            <a:r>
              <a:rPr lang="en-US" sz="2000" dirty="0" smtClean="0"/>
              <a:t>karen.williams@ars.usda.gov </a:t>
            </a:r>
            <a:br>
              <a:rPr lang="en-US" sz="2000" dirty="0" smtClean="0"/>
            </a:br>
            <a:endParaRPr lang="en-US" sz="2000" dirty="0" smtClean="0">
              <a:solidFill>
                <a:srgbClr val="00FF00"/>
              </a:solidFill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Ned Garvey </a:t>
            </a:r>
            <a:r>
              <a:rPr lang="en-US" sz="2000" dirty="0" smtClean="0"/>
              <a:t>edward.garvey@ars.usda.gov</a:t>
            </a:r>
            <a:br>
              <a:rPr lang="en-US" sz="2000" dirty="0" smtClean="0"/>
            </a:br>
            <a:endParaRPr lang="en-US" sz="2000" dirty="0" smtClean="0"/>
          </a:p>
          <a:p>
            <a:pPr algn="l"/>
            <a:endParaRPr lang="en-US" sz="20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838200" y="381000"/>
            <a:ext cx="739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3600" dirty="0">
                <a:solidFill>
                  <a:srgbClr val="FFFF66"/>
                </a:solidFill>
              </a:rPr>
              <a:t>NPGS Plant Explorations - </a:t>
            </a:r>
            <a:r>
              <a:rPr lang="en-US" sz="3600" dirty="0" smtClean="0">
                <a:solidFill>
                  <a:srgbClr val="FFFF66"/>
                </a:solidFill>
              </a:rPr>
              <a:t>2013</a:t>
            </a:r>
            <a:endParaRPr lang="en-US" sz="3600" dirty="0">
              <a:solidFill>
                <a:srgbClr val="FFFF66"/>
              </a:solidFill>
            </a:endParaRPr>
          </a:p>
        </p:txBody>
      </p:sp>
      <p:graphicFrame>
        <p:nvGraphicFramePr>
          <p:cNvPr id="65854" name="Group 318"/>
          <p:cNvGraphicFramePr>
            <a:graphicFrameLocks noGrp="1"/>
          </p:cNvGraphicFramePr>
          <p:nvPr>
            <p:ph/>
          </p:nvPr>
        </p:nvGraphicFramePr>
        <p:xfrm>
          <a:off x="1219200" y="1295400"/>
          <a:ext cx="8817483" cy="5151120"/>
        </p:xfrm>
        <a:graphic>
          <a:graphicData uri="http://schemas.openxmlformats.org/drawingml/2006/table">
            <a:tbl>
              <a:tblPr/>
              <a:tblGrid>
                <a:gridCol w="4572000"/>
                <a:gridCol w="424548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Fruits, nuts and woody ornamentals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Albania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Carrot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Morocco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Walnut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Kyrgyzstan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Walnut and pear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Tajikistan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Strawberry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Georgia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Magnolia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asheii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Begonia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Sunflower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Switchgrass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Potato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Sunflower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Ash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Kentucky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coffeetree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United States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Access and Benefit Sharing</a:t>
            </a:r>
            <a:br>
              <a:rPr lang="en-US" sz="32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for International Explorations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Prior informed consent (PIC) obtained from national authorities in all countries that are parties to the Convention on Biological Diversity (CBD)</a:t>
            </a: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Includes agreement on the sharing of benefits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Acceptable benefits are “in-kind” (training, equipment purchase, increase projects, etc.)</a:t>
            </a: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SMTA of the International Treaty may be used to specify terms of access</a:t>
            </a:r>
          </a:p>
          <a:p>
            <a:pPr eaLnBrk="1" hangingPunct="1">
              <a:buNone/>
            </a:pPr>
            <a:endParaRPr lang="en-US" sz="28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en-US" sz="28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28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2800" dirty="0" smtClean="0">
              <a:solidFill>
                <a:srgbClr val="FFFF66"/>
              </a:solidFill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FFFF66"/>
              </a:solidFill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PEO activities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Assist in the identification and filling of NPGS germplasm </a:t>
            </a:r>
            <a:r>
              <a:rPr lang="en-US" dirty="0" smtClean="0">
                <a:solidFill>
                  <a:schemeClr val="bg1"/>
                </a:solidFill>
              </a:rPr>
              <a:t>needs.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Manage NPGS Plant Exploration and Exchange </a:t>
            </a:r>
            <a:r>
              <a:rPr lang="en-US" dirty="0" smtClean="0">
                <a:solidFill>
                  <a:schemeClr val="bg1"/>
                </a:solidFill>
              </a:rPr>
              <a:t>Program.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Develop and maintain GRIN </a:t>
            </a:r>
            <a:r>
              <a:rPr lang="en-US" dirty="0" smtClean="0">
                <a:solidFill>
                  <a:schemeClr val="bg1"/>
                </a:solidFill>
              </a:rPr>
              <a:t>Taxonomy.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Develop Crop Wild Relative Database.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Develop complementary </a:t>
            </a:r>
            <a:r>
              <a:rPr lang="en-US" i="1" dirty="0" smtClean="0">
                <a:solidFill>
                  <a:schemeClr val="bg1"/>
                </a:solidFill>
              </a:rPr>
              <a:t>ex situ/in situ </a:t>
            </a:r>
            <a:r>
              <a:rPr lang="en-US" dirty="0" smtClean="0">
                <a:solidFill>
                  <a:schemeClr val="bg1"/>
                </a:solidFill>
              </a:rPr>
              <a:t>collaborations with Federal land managing agencies.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Develop international collaborations in support of collection and conservation of crop genetic resources.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Facilitate NPGS international germplasm distributions and the import of genetic resources for the NPGS.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GRIN Taxonomy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Crop Wild Relatives (CWR) database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Classifies CWR in relation to breeding importance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Used by PEO to aid in identifying acquisition priorities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3225 CWR of 116 major &amp; minor crops in 63 genera now identified in GRIN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CWR classification can currently be reviewed at </a:t>
            </a:r>
            <a:r>
              <a:rPr lang="en-US" sz="2400" dirty="0" smtClean="0">
                <a:solidFill>
                  <a:schemeClr val="bg1"/>
                </a:solidFill>
                <a:hlinkClick r:id="rId3"/>
              </a:rPr>
              <a:t>http://www.ars-grin.gov/~sbmljw/cgi-bin/taxcwr.pl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Seeking review and endorsement of CWR data from CGCs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Requests for review of over 50 crops were sent to 24 Crop </a:t>
            </a:r>
            <a:r>
              <a:rPr lang="en-US" sz="2400" dirty="0" err="1" smtClean="0">
                <a:solidFill>
                  <a:schemeClr val="bg1"/>
                </a:solidFill>
              </a:rPr>
              <a:t>Germplasm</a:t>
            </a:r>
            <a:r>
              <a:rPr lang="en-US" sz="2400" dirty="0" smtClean="0">
                <a:solidFill>
                  <a:schemeClr val="bg1"/>
                </a:solidFill>
              </a:rPr>
              <a:t> Committees in early June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CGCs Contacted and </a:t>
            </a:r>
            <a:r>
              <a:rPr lang="en-US" sz="3200" dirty="0" smtClean="0">
                <a:solidFill>
                  <a:srgbClr val="FFFF66"/>
                </a:solidFill>
              </a:rPr>
              <a:t>Responded</a:t>
            </a:r>
            <a:endParaRPr lang="en-US" sz="3200" dirty="0">
              <a:solidFill>
                <a:srgbClr val="FF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 numCol="2"/>
          <a:lstStyle/>
          <a:p>
            <a:r>
              <a:rPr lang="en-US" sz="2200" b="1" dirty="0" smtClean="0">
                <a:solidFill>
                  <a:srgbClr val="FFFF00"/>
                </a:solidFill>
              </a:rPr>
              <a:t>Apple CGC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Barley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err="1" smtClean="0">
                <a:solidFill>
                  <a:schemeClr val="bg1"/>
                </a:solidFill>
              </a:rPr>
              <a:t>Carya</a:t>
            </a:r>
            <a:r>
              <a:rPr lang="en-US" sz="2200" b="1" dirty="0" smtClean="0">
                <a:solidFill>
                  <a:schemeClr val="bg1"/>
                </a:solidFill>
              </a:rPr>
              <a:t>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rgbClr val="FFFF00"/>
                </a:solidFill>
              </a:rPr>
              <a:t>Crucifer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smtClean="0">
                <a:solidFill>
                  <a:srgbClr val="FFFF00"/>
                </a:solidFill>
              </a:rPr>
              <a:t>Cucurbit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smtClean="0">
                <a:solidFill>
                  <a:srgbClr val="FFFF00"/>
                </a:solidFill>
              </a:rPr>
              <a:t>Food Legume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Grape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err="1" smtClean="0">
                <a:solidFill>
                  <a:srgbClr val="FFFF00"/>
                </a:solidFill>
              </a:rPr>
              <a:t>Juglans</a:t>
            </a:r>
            <a:r>
              <a:rPr lang="en-US" sz="2200" b="1" dirty="0" smtClean="0">
                <a:solidFill>
                  <a:srgbClr val="FFFF00"/>
                </a:solidFill>
              </a:rPr>
              <a:t>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smtClean="0">
                <a:solidFill>
                  <a:srgbClr val="FFFF00"/>
                </a:solidFill>
              </a:rPr>
              <a:t>Leafy Vegetable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Maize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Oat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Pea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Peanut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rgbClr val="FFFF00"/>
                </a:solidFill>
              </a:rPr>
              <a:t>Peppers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err="1" smtClean="0">
                <a:solidFill>
                  <a:schemeClr val="bg1"/>
                </a:solidFill>
              </a:rPr>
              <a:t>Prunus</a:t>
            </a:r>
            <a:r>
              <a:rPr lang="en-US" sz="2200" b="1" dirty="0" smtClean="0">
                <a:solidFill>
                  <a:schemeClr val="bg1"/>
                </a:solidFill>
              </a:rPr>
              <a:t>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err="1" smtClean="0">
                <a:solidFill>
                  <a:schemeClr val="bg1"/>
                </a:solidFill>
              </a:rPr>
              <a:t>Pyrus</a:t>
            </a:r>
            <a:r>
              <a:rPr lang="en-US" sz="2200" b="1" dirty="0" smtClean="0">
                <a:solidFill>
                  <a:schemeClr val="bg1"/>
                </a:solidFill>
              </a:rPr>
              <a:t>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Rice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rgbClr val="FFFF00"/>
                </a:solidFill>
              </a:rPr>
              <a:t>Root &amp; Bulb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smtClean="0">
                <a:solidFill>
                  <a:srgbClr val="FFFF00"/>
                </a:solidFill>
              </a:rPr>
              <a:t>Small Fruits CGC</a:t>
            </a:r>
            <a:endParaRPr lang="en-US" sz="2200" dirty="0" smtClean="0">
              <a:solidFill>
                <a:srgbClr val="FFFF00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Specialty Nuts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Sugarcane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Sunflower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err="1" smtClean="0">
                <a:solidFill>
                  <a:schemeClr val="bg1"/>
                </a:solidFill>
              </a:rPr>
              <a:t>Sweetpotato</a:t>
            </a:r>
            <a:r>
              <a:rPr lang="en-US" sz="2200" b="1" dirty="0" smtClean="0">
                <a:solidFill>
                  <a:schemeClr val="bg1"/>
                </a:solidFill>
              </a:rPr>
              <a:t> CGC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b="1" dirty="0" smtClean="0">
                <a:solidFill>
                  <a:schemeClr val="bg1"/>
                </a:solidFill>
              </a:rPr>
              <a:t>Tropical Fruit &amp; Nut CGC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Results of CGC Consultation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lvl="1"/>
            <a:r>
              <a:rPr lang="en-US" dirty="0" smtClean="0">
                <a:solidFill>
                  <a:schemeClr val="bg1"/>
                </a:solidFill>
              </a:rPr>
              <a:t>Dialogue on CWR classification has been initiated with 10 of the 24 CGCs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18 additional crops have subsequently been reviewed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However, &gt; 30 crops of these CGCs still lack review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For crops of CGCs still needing review, please refer to the June 6 communication or contact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John </a:t>
            </a:r>
            <a:r>
              <a:rPr lang="en-US" dirty="0" err="1" smtClean="0">
                <a:solidFill>
                  <a:schemeClr val="bg1"/>
                </a:solidFill>
                <a:hlinkClick r:id="rId2"/>
              </a:rPr>
              <a:t>Wiersema</a:t>
            </a:r>
            <a:r>
              <a:rPr lang="en-US" dirty="0" smtClean="0">
                <a:solidFill>
                  <a:schemeClr val="bg1"/>
                </a:solidFill>
              </a:rPr>
              <a:t> for further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Identification and filling of NPGS germplasm gaps.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This year we looked at </a:t>
            </a:r>
            <a:r>
              <a:rPr lang="en-US" sz="2400" i="1" dirty="0" err="1" smtClean="0">
                <a:solidFill>
                  <a:schemeClr val="bg1"/>
                </a:solidFill>
              </a:rPr>
              <a:t>Cucurbita</a:t>
            </a:r>
            <a:r>
              <a:rPr lang="en-US" sz="2400" dirty="0" smtClean="0">
                <a:solidFill>
                  <a:schemeClr val="bg1"/>
                </a:solidFill>
              </a:rPr>
              <a:t> (squash and pumpkins) and </a:t>
            </a:r>
            <a:r>
              <a:rPr lang="en-US" sz="2400" i="1" dirty="0" smtClean="0">
                <a:solidFill>
                  <a:schemeClr val="bg1"/>
                </a:solidFill>
              </a:rPr>
              <a:t>Cucumis</a:t>
            </a:r>
            <a:r>
              <a:rPr lang="en-US" sz="2400" dirty="0" smtClean="0">
                <a:solidFill>
                  <a:schemeClr val="bg1"/>
                </a:solidFill>
              </a:rPr>
              <a:t> (cucumber and melon) crops, prioritized NPGS need for each included taxon based primarily on: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 ease of genetic transfers using the genepool concept and taxonomic classifications. 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Current number and quality of NPGS accessions for the taxon.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Ability to obtain additional germplasm either through exchange or explorations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The assessment will be made available on the CGC webpage under Cucurbit CGC: 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rgbClr val="00FF00"/>
                </a:solidFill>
              </a:rPr>
              <a:t>http://www.ars-grin.gov/npgs/cgclist.html#Cucurbit </a:t>
            </a:r>
          </a:p>
          <a:p>
            <a:pPr lvl="1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Complementary </a:t>
            </a:r>
            <a:r>
              <a:rPr lang="en-US" sz="3200" i="1" dirty="0" smtClean="0">
                <a:solidFill>
                  <a:srgbClr val="FFFF00"/>
                </a:solidFill>
              </a:rPr>
              <a:t>ex situ/in situ </a:t>
            </a:r>
            <a:r>
              <a:rPr lang="en-US" sz="3200" dirty="0" smtClean="0">
                <a:solidFill>
                  <a:srgbClr val="FFFF00"/>
                </a:solidFill>
              </a:rPr>
              <a:t>collaborations </a:t>
            </a:r>
            <a:r>
              <a:rPr lang="en-US" sz="3200" dirty="0" smtClean="0">
                <a:solidFill>
                  <a:srgbClr val="FFFF00"/>
                </a:solidFill>
              </a:rPr>
              <a:t>for Crop Wild Relatives native to the US.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2971800" cy="4724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</a:rPr>
              <a:t>Current project is with the US Forest Service.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In collaboration with </a:t>
            </a:r>
            <a:r>
              <a:rPr lang="en-US" sz="1800" dirty="0" smtClean="0">
                <a:solidFill>
                  <a:srgbClr val="00FF00"/>
                </a:solidFill>
              </a:rPr>
              <a:t>NCGR: Corvallis</a:t>
            </a:r>
            <a:r>
              <a:rPr lang="en-US" sz="1800" dirty="0" smtClean="0">
                <a:solidFill>
                  <a:schemeClr val="bg1"/>
                </a:solidFill>
              </a:rPr>
              <a:t> and the </a:t>
            </a:r>
            <a:r>
              <a:rPr lang="en-US" sz="1800" dirty="0" smtClean="0">
                <a:solidFill>
                  <a:srgbClr val="00FF00"/>
                </a:solidFill>
              </a:rPr>
              <a:t>USDA/ARS Cranberry </a:t>
            </a:r>
            <a:r>
              <a:rPr lang="en-US" sz="1800" dirty="0" smtClean="0">
                <a:solidFill>
                  <a:srgbClr val="00FF00"/>
                </a:solidFill>
              </a:rPr>
              <a:t>Genetics and Genomics Laboratory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Current activity is with Cranberry (</a:t>
            </a:r>
            <a:r>
              <a:rPr lang="en-US" sz="1800" i="1" dirty="0" smtClean="0">
                <a:solidFill>
                  <a:schemeClr val="bg1"/>
                </a:solidFill>
              </a:rPr>
              <a:t>Vaccinium </a:t>
            </a:r>
            <a:r>
              <a:rPr lang="en-US" sz="1800" i="1" dirty="0" err="1" smtClean="0">
                <a:solidFill>
                  <a:schemeClr val="bg1"/>
                </a:solidFill>
              </a:rPr>
              <a:t>macrocarpon</a:t>
            </a:r>
            <a:r>
              <a:rPr lang="en-US" sz="1800" dirty="0" smtClean="0">
                <a:solidFill>
                  <a:schemeClr val="bg1"/>
                </a:solidFill>
              </a:rPr>
              <a:t> and </a:t>
            </a:r>
            <a:r>
              <a:rPr lang="en-US" sz="1800" i="1" dirty="0" smtClean="0">
                <a:solidFill>
                  <a:schemeClr val="bg1"/>
                </a:solidFill>
              </a:rPr>
              <a:t>V. </a:t>
            </a:r>
            <a:r>
              <a:rPr lang="en-US" sz="1800" i="1" dirty="0" err="1" smtClean="0">
                <a:solidFill>
                  <a:schemeClr val="bg1"/>
                </a:solidFill>
              </a:rPr>
              <a:t>oxycoccus</a:t>
            </a:r>
            <a:r>
              <a:rPr lang="en-US" sz="1800" dirty="0" smtClean="0">
                <a:solidFill>
                  <a:schemeClr val="bg1"/>
                </a:solidFill>
              </a:rPr>
              <a:t>).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Goal is to establish long-term </a:t>
            </a:r>
            <a:r>
              <a:rPr lang="en-US" sz="1800" i="1" dirty="0" smtClean="0">
                <a:solidFill>
                  <a:schemeClr val="bg1"/>
                </a:solidFill>
              </a:rPr>
              <a:t>i</a:t>
            </a:r>
            <a:r>
              <a:rPr lang="en-US" sz="1800" i="1" dirty="0" smtClean="0">
                <a:solidFill>
                  <a:schemeClr val="bg1"/>
                </a:solidFill>
              </a:rPr>
              <a:t>n situ </a:t>
            </a:r>
            <a:r>
              <a:rPr lang="en-US" sz="1800" dirty="0" smtClean="0">
                <a:solidFill>
                  <a:schemeClr val="bg1"/>
                </a:solidFill>
              </a:rPr>
              <a:t>r</a:t>
            </a:r>
            <a:r>
              <a:rPr lang="en-US" sz="1800" dirty="0" smtClean="0">
                <a:solidFill>
                  <a:schemeClr val="bg1"/>
                </a:solidFill>
              </a:rPr>
              <a:t>eserves which complement the NPGS </a:t>
            </a:r>
            <a:r>
              <a:rPr lang="en-US" sz="1800" i="1" dirty="0" smtClean="0">
                <a:solidFill>
                  <a:schemeClr val="bg1"/>
                </a:solidFill>
              </a:rPr>
              <a:t>ex situ </a:t>
            </a:r>
            <a:r>
              <a:rPr lang="en-US" sz="1800" dirty="0" smtClean="0">
                <a:solidFill>
                  <a:schemeClr val="bg1"/>
                </a:solidFill>
              </a:rPr>
              <a:t>collections.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FS </a:t>
            </a:r>
            <a:r>
              <a:rPr lang="en-US" sz="1800" dirty="0" smtClean="0">
                <a:solidFill>
                  <a:schemeClr val="bg1"/>
                </a:solidFill>
              </a:rPr>
              <a:t>CWR website: </a:t>
            </a:r>
            <a:r>
              <a:rPr lang="en-US" sz="1800" dirty="0" smtClean="0"/>
              <a:t>http://www.fs.fed.us/wildflowers/ethnobotany/wildrelatives.shtml</a:t>
            </a:r>
            <a:endParaRPr lang="en-US" sz="1800" dirty="0" smtClean="0"/>
          </a:p>
        </p:txBody>
      </p:sp>
      <p:pic>
        <p:nvPicPr>
          <p:cNvPr id="9" name="Picture 8" descr="IMG_38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3556000" cy="2667000"/>
          </a:xfrm>
          <a:prstGeom prst="rect">
            <a:avLst/>
          </a:prstGeom>
        </p:spPr>
      </p:pic>
      <p:pic>
        <p:nvPicPr>
          <p:cNvPr id="10" name="Picture 9" descr="IMG_386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4343400"/>
            <a:ext cx="33528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38200" y="228600"/>
            <a:ext cx="70246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rgbClr val="FFFF66"/>
                </a:solidFill>
                <a:cs typeface="Arial" charset="0"/>
              </a:rPr>
              <a:t>The NPGS Plant </a:t>
            </a:r>
          </a:p>
          <a:p>
            <a:pPr algn="ctr"/>
            <a:r>
              <a:rPr lang="en-US" sz="3600" dirty="0">
                <a:solidFill>
                  <a:srgbClr val="FFFF66"/>
                </a:solidFill>
                <a:cs typeface="Arial" charset="0"/>
              </a:rPr>
              <a:t> Exploration/Exchange Program</a:t>
            </a:r>
            <a:r>
              <a:rPr lang="en-US" sz="3200" dirty="0">
                <a:solidFill>
                  <a:srgbClr val="FFFF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9600" y="2286000"/>
            <a:ext cx="7543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Purpose:  To fill gaps in the NPGS collections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Administration: Plant Exchange Office (PEO), National Germplasm Resources Lab</a:t>
            </a:r>
          </a:p>
          <a:p>
            <a:pPr>
              <a:spcBef>
                <a:spcPct val="50000"/>
              </a:spcBef>
            </a:pPr>
            <a:r>
              <a:rPr lang="en-US" sz="2800" dirty="0" smtClean="0"/>
              <a:t>Support for both plant explorations (</a:t>
            </a:r>
            <a:r>
              <a:rPr lang="en-US" sz="2800" i="1" dirty="0" smtClean="0"/>
              <a:t>in situ</a:t>
            </a:r>
            <a:r>
              <a:rPr lang="en-US" sz="2800" dirty="0" smtClean="0"/>
              <a:t>) and plant exchanges (visits to foreign </a:t>
            </a:r>
            <a:r>
              <a:rPr lang="en-US" sz="2800" i="1" dirty="0" smtClean="0"/>
              <a:t>ex situ </a:t>
            </a:r>
            <a:r>
              <a:rPr lang="en-US" sz="2800" dirty="0" smtClean="0"/>
              <a:t>collections)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00400" y="228600"/>
            <a:ext cx="221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FF66"/>
                </a:solidFill>
              </a:rPr>
              <a:t>Proposals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98685" y="1600200"/>
            <a:ext cx="8645315" cy="457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separate guidelines for exploration and</a:t>
            </a:r>
          </a:p>
          <a:p>
            <a:pPr>
              <a:lnSpc>
                <a:spcPct val="130000"/>
              </a:lnSpc>
            </a:pPr>
            <a:r>
              <a:rPr lang="en-US" sz="2800" dirty="0"/>
              <a:t>	exchange </a:t>
            </a:r>
            <a:r>
              <a:rPr lang="en-US" sz="2800" dirty="0" smtClean="0"/>
              <a:t>proposals – sent to CGCs in January</a:t>
            </a:r>
            <a:endParaRPr lang="en-US" sz="2800" dirty="0"/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800" dirty="0"/>
              <a:t> endorsement by CGC and crop curator </a:t>
            </a:r>
            <a:r>
              <a:rPr lang="en-US" sz="2800" dirty="0" smtClean="0"/>
              <a:t>required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800" dirty="0" smtClean="0"/>
              <a:t> accepted yearly</a:t>
            </a:r>
            <a:endParaRPr lang="en-US" sz="2800" dirty="0"/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800" dirty="0"/>
              <a:t> deadline </a:t>
            </a:r>
            <a:r>
              <a:rPr lang="en-US" sz="2800" dirty="0" smtClean="0"/>
              <a:t>is in July every year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800" dirty="0" smtClean="0"/>
              <a:t> funding reduced in FY 2013 and FY 2014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800" dirty="0" smtClean="0"/>
              <a:t> FY 2014 proposals currently under review</a:t>
            </a:r>
            <a:endParaRPr lang="en-US" sz="2800" dirty="0"/>
          </a:p>
          <a:p>
            <a:pPr>
              <a:lnSpc>
                <a:spcPct val="13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7045</TotalTime>
  <Words>645</Words>
  <Application>Microsoft Office PowerPoint</Application>
  <PresentationFormat>On-screen Show (4:3)</PresentationFormat>
  <Paragraphs>126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National Germplasm Resources Laboratory Plant Exchange Office</vt:lpstr>
      <vt:lpstr>PEO activities</vt:lpstr>
      <vt:lpstr>GRIN Taxonomy</vt:lpstr>
      <vt:lpstr>CGCs Contacted and Responded</vt:lpstr>
      <vt:lpstr>Results of CGC Consultation</vt:lpstr>
      <vt:lpstr>Identification and filling of NPGS germplasm gaps.</vt:lpstr>
      <vt:lpstr>Complementary ex situ/in situ collaborations for Crop Wild Relatives native to the US.</vt:lpstr>
      <vt:lpstr>Slide 8</vt:lpstr>
      <vt:lpstr>Slide 9</vt:lpstr>
      <vt:lpstr>Slide 10</vt:lpstr>
      <vt:lpstr>Access and Benefit Sharing for International Explorations</vt:lpstr>
    </vt:vector>
  </TitlesOfParts>
  <Company>USDA, ARS, BA, PSI, NGRL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PEOKW</dc:creator>
  <cp:lastModifiedBy>PEONG</cp:lastModifiedBy>
  <cp:revision>467</cp:revision>
  <dcterms:created xsi:type="dcterms:W3CDTF">2007-11-20T20:05:41Z</dcterms:created>
  <dcterms:modified xsi:type="dcterms:W3CDTF">2013-11-21T16:03:53Z</dcterms:modified>
</cp:coreProperties>
</file>