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2"/>
  </p:notesMasterIdLst>
  <p:sldIdLst>
    <p:sldId id="260" r:id="rId2"/>
    <p:sldId id="258" r:id="rId3"/>
    <p:sldId id="270" r:id="rId4"/>
    <p:sldId id="267" r:id="rId5"/>
    <p:sldId id="256" r:id="rId6"/>
    <p:sldId id="269" r:id="rId7"/>
    <p:sldId id="261" r:id="rId8"/>
    <p:sldId id="268" r:id="rId9"/>
    <p:sldId id="259" r:id="rId10"/>
    <p:sldId id="266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2272DB-A856-415D-9C7A-4FC053D30353}" type="datetimeFigureOut">
              <a:rPr lang="en-US" smtClean="0"/>
              <a:pPr/>
              <a:t>11/19/2013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5D29A3-50AC-49DC-842A-9E8BA8EC85E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Rounded Rectangle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0" name="Subtitle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1E3D979-D826-4A86-B73D-A461E09A0CB9}" type="datetimeFigureOut">
              <a:rPr lang="en-US" smtClean="0"/>
              <a:pPr/>
              <a:t>11/19/2013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9B90D84-DCDE-47E8-A624-8002574D966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1E3D979-D826-4A86-B73D-A461E09A0CB9}" type="datetimeFigureOut">
              <a:rPr lang="en-US" smtClean="0"/>
              <a:pPr/>
              <a:t>11/19/2013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9B90D84-DCDE-47E8-A624-8002574D966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1E3D979-D826-4A86-B73D-A461E09A0CB9}" type="datetimeFigureOut">
              <a:rPr lang="en-US" smtClean="0"/>
              <a:pPr/>
              <a:t>11/19/2013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9B90D84-DCDE-47E8-A624-8002574D966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1E3D979-D826-4A86-B73D-A461E09A0CB9}" type="datetimeFigureOut">
              <a:rPr lang="en-US" smtClean="0"/>
              <a:pPr/>
              <a:t>11/19/2013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9B90D84-DCDE-47E8-A624-8002574D966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1" name="Rounded Rectangle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1E3D979-D826-4A86-B73D-A461E09A0CB9}" type="datetimeFigureOut">
              <a:rPr lang="en-US" smtClean="0"/>
              <a:pPr/>
              <a:t>11/19/2013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9B90D84-DCDE-47E8-A624-8002574D966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1E3D979-D826-4A86-B73D-A461E09A0CB9}" type="datetimeFigureOut">
              <a:rPr lang="en-US" smtClean="0"/>
              <a:pPr/>
              <a:t>11/19/2013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9B90D84-DCDE-47E8-A624-8002574D966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1E3D979-D826-4A86-B73D-A461E09A0CB9}" type="datetimeFigureOut">
              <a:rPr lang="en-US" smtClean="0"/>
              <a:pPr/>
              <a:t>11/19/2013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9B90D84-DCDE-47E8-A624-8002574D966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1E3D979-D826-4A86-B73D-A461E09A0CB9}" type="datetimeFigureOut">
              <a:rPr lang="en-US" smtClean="0"/>
              <a:pPr/>
              <a:t>11/19/2013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9B90D84-DCDE-47E8-A624-8002574D966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1E3D979-D826-4A86-B73D-A461E09A0CB9}" type="datetimeFigureOut">
              <a:rPr lang="en-US" smtClean="0"/>
              <a:pPr/>
              <a:t>11/19/2013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9B90D84-DCDE-47E8-A624-8002574D966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1E3D979-D826-4A86-B73D-A461E09A0CB9}" type="datetimeFigureOut">
              <a:rPr lang="en-US" smtClean="0"/>
              <a:pPr/>
              <a:t>11/19/2013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9B90D84-DCDE-47E8-A624-8002574D966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1" name="Round Single Corner Rectangle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1E3D979-D826-4A86-B73D-A461E09A0CB9}" type="datetimeFigureOut">
              <a:rPr lang="en-US" smtClean="0"/>
              <a:pPr/>
              <a:t>11/19/2013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9B90D84-DCDE-47E8-A624-8002574D966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Rounded Rectangle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3" name="Title Placeholder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F1E3D979-D826-4A86-B73D-A461E09A0CB9}" type="datetimeFigureOut">
              <a:rPr lang="en-US" smtClean="0"/>
              <a:pPr/>
              <a:t>11/19/2013</a:t>
            </a:fld>
            <a:endParaRPr lang="en-US" dirty="0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69B90D84-DCDE-47E8-A624-8002574D966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62000" y="1794808"/>
            <a:ext cx="784860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/>
              <a:t>Welcome to the NPGS Crop Germplasm Committee Chairs Virtual Meeting</a:t>
            </a:r>
          </a:p>
          <a:p>
            <a:pPr algn="ctr"/>
            <a:endParaRPr lang="en-US" sz="2400" b="1" dirty="0" smtClean="0"/>
          </a:p>
          <a:p>
            <a:pPr algn="ctr"/>
            <a:endParaRPr lang="en-US" sz="2400" b="1" dirty="0" smtClean="0"/>
          </a:p>
          <a:p>
            <a:pPr algn="ctr"/>
            <a:r>
              <a:rPr lang="en-US" sz="2400" b="1" dirty="0" smtClean="0"/>
              <a:t>November 21, 2013</a:t>
            </a:r>
          </a:p>
          <a:p>
            <a:pPr algn="ctr"/>
            <a:endParaRPr lang="en-US" sz="2400" b="1" dirty="0" smtClean="0"/>
          </a:p>
          <a:p>
            <a:pPr algn="ctr"/>
            <a:endParaRPr lang="en-US" sz="2400" b="1" dirty="0" smtClean="0"/>
          </a:p>
          <a:p>
            <a:pPr algn="ctr"/>
            <a:endParaRPr lang="en-US" sz="2400" b="1" dirty="0" smtClean="0"/>
          </a:p>
          <a:p>
            <a:pPr algn="ctr"/>
            <a:endParaRPr lang="en-US" sz="2400" b="1" dirty="0" smtClean="0"/>
          </a:p>
          <a:p>
            <a:pPr algn="ctr"/>
            <a:endParaRPr lang="en-US" sz="2400" b="1" dirty="0" smtClean="0"/>
          </a:p>
          <a:p>
            <a:pPr algn="ctr"/>
            <a:r>
              <a:rPr lang="en-US" sz="1600" b="1" i="1" dirty="0" smtClean="0"/>
              <a:t>The meeting will begin at 1:30 pm EST</a:t>
            </a:r>
          </a:p>
          <a:p>
            <a:pPr algn="ctr"/>
            <a:endParaRPr lang="en-US" sz="24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miley Face 1"/>
          <p:cNvSpPr/>
          <p:nvPr/>
        </p:nvSpPr>
        <p:spPr>
          <a:xfrm>
            <a:off x="4114800" y="3429000"/>
            <a:ext cx="914400" cy="914400"/>
          </a:xfrm>
          <a:prstGeom prst="smileyFace">
            <a:avLst/>
          </a:prstGeom>
          <a:solidFill>
            <a:srgbClr val="00B0F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    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2209800" y="1447800"/>
            <a:ext cx="4876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And now Peter Bretting from the ARS Office of National Programs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7200" y="692289"/>
            <a:ext cx="8382000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Logistics of AT&amp;T Connect Meeting Room</a:t>
            </a:r>
          </a:p>
          <a:p>
            <a:endParaRPr lang="en-US" dirty="0"/>
          </a:p>
          <a:p>
            <a:r>
              <a:rPr lang="en-US" dirty="0" smtClean="0"/>
              <a:t>Note features in the task bar at the top of the meeting room screen:</a:t>
            </a:r>
          </a:p>
          <a:p>
            <a:endParaRPr lang="en-US" dirty="0" smtClean="0"/>
          </a:p>
          <a:p>
            <a:pPr lvl="1">
              <a:buFont typeface="Wingdings" pitchFamily="2" charset="2"/>
              <a:buChar char="ü"/>
            </a:pPr>
            <a:r>
              <a:rPr lang="en-US" dirty="0"/>
              <a:t> </a:t>
            </a:r>
            <a:r>
              <a:rPr lang="en-US" dirty="0" smtClean="0"/>
              <a:t>Can ask question using the raised hand feature</a:t>
            </a:r>
          </a:p>
          <a:p>
            <a:pPr lvl="1">
              <a:buFont typeface="Wingdings" pitchFamily="2" charset="2"/>
              <a:buChar char="ü"/>
            </a:pPr>
            <a:r>
              <a:rPr lang="en-US" dirty="0" smtClean="0"/>
              <a:t> Step out feature if you need to take a break</a:t>
            </a:r>
          </a:p>
          <a:p>
            <a:endParaRPr lang="en-US" dirty="0"/>
          </a:p>
          <a:p>
            <a:r>
              <a:rPr lang="en-US" dirty="0" smtClean="0"/>
              <a:t>Note the view pane to the right of the screen:</a:t>
            </a:r>
          </a:p>
          <a:p>
            <a:endParaRPr lang="en-US" dirty="0" smtClean="0"/>
          </a:p>
          <a:p>
            <a:pPr lvl="1">
              <a:buFont typeface="Wingdings" pitchFamily="2" charset="2"/>
              <a:buChar char="ü"/>
            </a:pPr>
            <a:r>
              <a:rPr lang="en-US" dirty="0" smtClean="0"/>
              <a:t> Can change size by dragging</a:t>
            </a:r>
          </a:p>
          <a:p>
            <a:pPr lvl="1">
              <a:buFont typeface="Wingdings" pitchFamily="2" charset="2"/>
              <a:buChar char="ü"/>
            </a:pPr>
            <a:r>
              <a:rPr lang="en-US" dirty="0" smtClean="0"/>
              <a:t> Can ask question by sending note to presenter or to all</a:t>
            </a:r>
          </a:p>
          <a:p>
            <a:pPr lvl="1">
              <a:buFont typeface="Wingdings" pitchFamily="2" charset="2"/>
              <a:buChar char="ü"/>
            </a:pPr>
            <a:r>
              <a:rPr lang="en-US" dirty="0"/>
              <a:t> </a:t>
            </a:r>
            <a:r>
              <a:rPr lang="en-US" dirty="0" smtClean="0"/>
              <a:t>Lists the participants</a:t>
            </a:r>
          </a:p>
          <a:p>
            <a:pPr lvl="1">
              <a:buFont typeface="Wingdings" pitchFamily="2" charset="2"/>
              <a:buChar char="ü"/>
            </a:pPr>
            <a:r>
              <a:rPr lang="en-US" dirty="0"/>
              <a:t> </a:t>
            </a:r>
            <a:r>
              <a:rPr lang="en-US" dirty="0" smtClean="0"/>
              <a:t>Can tell who is speaking by observing the microphone icon (in</a:t>
            </a:r>
          </a:p>
          <a:p>
            <a:pPr lvl="1"/>
            <a:r>
              <a:rPr lang="en-US" dirty="0" smtClean="0"/>
              <a:t>   participant application only)</a:t>
            </a:r>
          </a:p>
          <a:p>
            <a:endParaRPr lang="en-US" dirty="0"/>
          </a:p>
          <a:p>
            <a:r>
              <a:rPr lang="en-US" dirty="0" smtClean="0"/>
              <a:t>If using a desktop speaker phone, you may want to mute it to avoid disseminating background noise to all.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81000" y="648355"/>
            <a:ext cx="8534400" cy="27699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Speedy Introductions</a:t>
            </a:r>
          </a:p>
          <a:p>
            <a:pPr algn="ctr"/>
            <a:endParaRPr lang="en-US" sz="2400" dirty="0" smtClean="0"/>
          </a:p>
          <a:p>
            <a:pPr algn="ctr"/>
            <a:r>
              <a:rPr lang="en-US" sz="2400" dirty="0" smtClean="0"/>
              <a:t>State your name and employer/location </a:t>
            </a:r>
          </a:p>
          <a:p>
            <a:pPr algn="ctr"/>
            <a:r>
              <a:rPr lang="en-US" sz="2400" dirty="0" smtClean="0"/>
              <a:t>as I call the roll in alphabetical order of CGCs </a:t>
            </a:r>
          </a:p>
          <a:p>
            <a:pPr algn="ctr"/>
            <a:r>
              <a:rPr lang="en-US" sz="2400" dirty="0" smtClean="0"/>
              <a:t>(alfalfa to woody landscape) </a:t>
            </a:r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endParaRPr lang="en-US" dirty="0" smtClean="0"/>
          </a:p>
        </p:txBody>
      </p:sp>
      <p:pic>
        <p:nvPicPr>
          <p:cNvPr id="1026" name="Picture 2" descr="https://encrypted-tbn1.gstatic.com/images?q=tbn:ANd9GcTcE8vvj-Xa-CgjdXzI2_mUmc2zUJ8vtU-tvmlVUqEBRuJXO6G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04008" y="2743200"/>
            <a:ext cx="4650260" cy="269557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8" descr="http://images.yourdictionary.com/images/definitions/lg/candl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57600" y="4724400"/>
            <a:ext cx="2057400" cy="1487408"/>
          </a:xfrm>
          <a:prstGeom prst="rect">
            <a:avLst/>
          </a:prstGeom>
          <a:noFill/>
        </p:spPr>
      </p:pic>
      <p:pic>
        <p:nvPicPr>
          <p:cNvPr id="3" name="Picture 0" descr="Mark B.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31893" y="1066800"/>
            <a:ext cx="3256203" cy="243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1" descr="cid:image001.png@01CE77E1.813675E0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170494" y="1066800"/>
            <a:ext cx="2678106" cy="2407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497450" y="3886200"/>
            <a:ext cx="829906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/>
              <a:t>In Memory of Mark Bohning (left) and Gorm Emberland (right</a:t>
            </a:r>
            <a:r>
              <a:rPr lang="en-US" sz="2400" dirty="0" smtClean="0"/>
              <a:t>)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81000" y="648355"/>
            <a:ext cx="8534400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CGC Chair Best Practices</a:t>
            </a:r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>
              <a:buFont typeface="Wingdings" pitchFamily="2" charset="2"/>
              <a:buChar char="v"/>
            </a:pPr>
            <a:r>
              <a:rPr lang="en-US" dirty="0" smtClean="0"/>
              <a:t> Submit minutes after CGC meetings, or ensure secretary does.</a:t>
            </a:r>
          </a:p>
          <a:p>
            <a:pPr>
              <a:buFont typeface="Wingdings" pitchFamily="2" charset="2"/>
              <a:buChar char="v"/>
            </a:pPr>
            <a:endParaRPr lang="en-US" dirty="0"/>
          </a:p>
          <a:p>
            <a:pPr>
              <a:buFont typeface="Wingdings" pitchFamily="2" charset="2"/>
              <a:buChar char="v"/>
            </a:pPr>
            <a:r>
              <a:rPr lang="en-US" dirty="0" smtClean="0"/>
              <a:t> Ensure your membership rosters are up to date. </a:t>
            </a:r>
          </a:p>
          <a:p>
            <a:pPr>
              <a:buFont typeface="Wingdings" pitchFamily="2" charset="2"/>
              <a:buChar char="v"/>
            </a:pPr>
            <a:endParaRPr lang="en-US" dirty="0"/>
          </a:p>
          <a:p>
            <a:pPr>
              <a:buFont typeface="Wingdings" pitchFamily="2" charset="2"/>
              <a:buChar char="v"/>
            </a:pPr>
            <a:r>
              <a:rPr lang="en-US" dirty="0" smtClean="0"/>
              <a:t> Notify NGRL when Chair rotates to a new member.</a:t>
            </a:r>
          </a:p>
          <a:p>
            <a:pPr>
              <a:buFont typeface="Wingdings" pitchFamily="2" charset="2"/>
              <a:buChar char="v"/>
            </a:pPr>
            <a:endParaRPr lang="en-US" dirty="0" smtClean="0"/>
          </a:p>
          <a:p>
            <a:pPr>
              <a:buFont typeface="Wingdings" pitchFamily="2" charset="2"/>
              <a:buChar char="v"/>
            </a:pPr>
            <a:r>
              <a:rPr lang="en-US" dirty="0" smtClean="0"/>
              <a:t> Notify NGRL as far in advance as possible of meeting dates.</a:t>
            </a:r>
          </a:p>
          <a:p>
            <a:endParaRPr lang="en-US" dirty="0"/>
          </a:p>
          <a:p>
            <a:pPr>
              <a:buFont typeface="Wingdings" pitchFamily="2" charset="2"/>
              <a:buChar char="v"/>
            </a:pPr>
            <a:r>
              <a:rPr lang="en-US" dirty="0" smtClean="0"/>
              <a:t> Spearhead the revision of Crop </a:t>
            </a:r>
            <a:r>
              <a:rPr lang="en-US" dirty="0" err="1" smtClean="0"/>
              <a:t>Vulnerabilty</a:t>
            </a:r>
            <a:r>
              <a:rPr lang="en-US" dirty="0" smtClean="0"/>
              <a:t> Statements</a:t>
            </a:r>
          </a:p>
          <a:p>
            <a:endParaRPr lang="en-US" dirty="0"/>
          </a:p>
          <a:p>
            <a:pPr>
              <a:buFont typeface="Wingdings" pitchFamily="2" charset="2"/>
              <a:buChar char="v"/>
            </a:pPr>
            <a:r>
              <a:rPr lang="en-US" dirty="0" smtClean="0"/>
              <a:t> Consider virtual technologies (such as this one) if having a difficult</a:t>
            </a:r>
          </a:p>
          <a:p>
            <a:r>
              <a:rPr lang="en-US" dirty="0" smtClean="0"/>
              <a:t>    time arranging well attended in person meetings.</a:t>
            </a:r>
          </a:p>
          <a:p>
            <a:endParaRPr lang="en-US" dirty="0" smtClean="0"/>
          </a:p>
          <a:p>
            <a:pPr>
              <a:buFont typeface="Wingdings" pitchFamily="2" charset="2"/>
              <a:buChar char="v"/>
            </a:pPr>
            <a:r>
              <a:rPr lang="en-US" dirty="0" smtClean="0"/>
              <a:t> Consider joint meetings with other CGCs based on natural</a:t>
            </a:r>
          </a:p>
          <a:p>
            <a:r>
              <a:rPr lang="en-US" dirty="0" smtClean="0"/>
              <a:t>    alignments and/or meeting locations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81000" y="648355"/>
            <a:ext cx="8534400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CGC Resources</a:t>
            </a:r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>
              <a:buFont typeface="Wingdings" pitchFamily="2" charset="2"/>
              <a:buChar char="v"/>
            </a:pPr>
            <a:r>
              <a:rPr lang="en-US" dirty="0" smtClean="0"/>
              <a:t> NGRL can assist with </a:t>
            </a:r>
            <a:r>
              <a:rPr lang="en-US" dirty="0" err="1" smtClean="0"/>
              <a:t>telconferences</a:t>
            </a:r>
            <a:r>
              <a:rPr lang="en-US" dirty="0" smtClean="0"/>
              <a:t> and virtual meetings</a:t>
            </a:r>
          </a:p>
          <a:p>
            <a:pPr>
              <a:buFont typeface="Wingdings" pitchFamily="2" charset="2"/>
              <a:buChar char="v"/>
            </a:pPr>
            <a:endParaRPr lang="en-US" dirty="0"/>
          </a:p>
          <a:p>
            <a:pPr marL="284163" indent="-284163">
              <a:buFont typeface="Wingdings" pitchFamily="2" charset="2"/>
              <a:buChar char="v"/>
            </a:pPr>
            <a:r>
              <a:rPr lang="en-US" dirty="0" smtClean="0"/>
              <a:t>CGC pages on GRIN help archive and display CGC information, provides continuity for chairs and members</a:t>
            </a:r>
          </a:p>
          <a:p>
            <a:endParaRPr lang="en-US" dirty="0" smtClean="0"/>
          </a:p>
          <a:p>
            <a:pPr lvl="1">
              <a:buFont typeface="Wingdings" pitchFamily="2" charset="2"/>
              <a:buChar char="v"/>
            </a:pPr>
            <a:r>
              <a:rPr lang="en-US" dirty="0" smtClean="0"/>
              <a:t> Meetings dates and locations</a:t>
            </a:r>
          </a:p>
          <a:p>
            <a:pPr lvl="1">
              <a:buFont typeface="Wingdings" pitchFamily="2" charset="2"/>
              <a:buChar char="v"/>
            </a:pPr>
            <a:r>
              <a:rPr lang="en-US" dirty="0" smtClean="0"/>
              <a:t> Membership rosters and email addresses</a:t>
            </a:r>
          </a:p>
          <a:p>
            <a:pPr lvl="1">
              <a:buFont typeface="Wingdings" pitchFamily="2" charset="2"/>
              <a:buChar char="v"/>
            </a:pPr>
            <a:r>
              <a:rPr lang="en-US" dirty="0" smtClean="0"/>
              <a:t> Meeting minutes</a:t>
            </a:r>
          </a:p>
          <a:p>
            <a:pPr lvl="1">
              <a:buFont typeface="Wingdings" pitchFamily="2" charset="2"/>
              <a:buChar char="v"/>
            </a:pPr>
            <a:r>
              <a:rPr lang="en-US" dirty="0" smtClean="0"/>
              <a:t> Descriptor lists and reports</a:t>
            </a:r>
          </a:p>
          <a:p>
            <a:pPr lvl="1">
              <a:buFont typeface="Wingdings" pitchFamily="2" charset="2"/>
              <a:buChar char="v"/>
            </a:pPr>
            <a:r>
              <a:rPr lang="en-US" dirty="0" smtClean="0"/>
              <a:t> Crop Vulnerability Statement template</a:t>
            </a:r>
          </a:p>
          <a:p>
            <a:pPr lvl="1"/>
            <a:endParaRPr lang="en-US" dirty="0" smtClean="0"/>
          </a:p>
          <a:p>
            <a:pPr marL="284163" indent="-284163">
              <a:buFont typeface="Wingdings" pitchFamily="2" charset="2"/>
              <a:buChar char="v"/>
            </a:pPr>
            <a:r>
              <a:rPr lang="en-US" dirty="0" smtClean="0"/>
              <a:t>System-wide email lists for PGOC, Curators, Primaries, </a:t>
            </a:r>
          </a:p>
          <a:p>
            <a:pPr marL="284163" indent="-284163"/>
            <a:r>
              <a:rPr lang="en-US" dirty="0" smtClean="0"/>
              <a:t>	CGC Chairs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209800" y="685800"/>
            <a:ext cx="4876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The hill is getting steeper and the ball heavier!</a:t>
            </a:r>
            <a:endParaRPr lang="en-US" sz="2400" dirty="0"/>
          </a:p>
        </p:txBody>
      </p:sp>
      <p:sp>
        <p:nvSpPr>
          <p:cNvPr id="4098" name="AutoShape 2" descr="data:image/jpeg;base64,/9j/4AAQSkZJRgABAQAAAQABAAD/2wCEAAkGBxISEhIQDxIQERAQEBUVFRQQFxUVFg8UFRUWGBQUFRQYHCggGB0lHBUUITEhJykrLjAuFx82ODUvNygtOisBCgoKDg0OGxAQGzQkICQ0LCw4LiwsLC80NywvLCwsNCw0LCwvLCwsLCwsLCwsNCwsLCw0LCwsLDQsLCwsLCwsNP/AABEIAOEA4AMBEQACEQEDEQH/xAAcAAEBAAMBAQEBAAAAAAAAAAAABwEFBgMECAL/xAA+EAABAwIFAQQECwgDAQAAAAABAAIDBBEFBiExQRITMlFhFCJCUgcVIyRDVHGBk6HRMzVicnSRsfA0RJJT/8QAGwEBAAIDAQEAAAAAAAAAAAAAAAQGAgMFAQf/xAA2EQACAQIFAQUIAQMEAwAAAAAAAQIDBBEhMUFREhMyYZHwBRQiUnGBscHRI3KhBjM04UJi8f/aAAwDAQACEQMRAD8AuKAIAgCAIAgCAIAgCAIAgCAIAgCAIAgCAIAgCAIAgCAIAgCAIAgCAIAgCAIAgCAIAgCAIAgCAIAgCAIAgCAIAgCAIAgCAIAgCAIAgCAIAgCAIAgCAIDF0By9fnqmY90UEdTWyRkh4o4+tsbgbFrpXFsYI5HVdRq95Qof7s0vq/1qZRhKWiPbB85U88ggeyekqHdyKrZ2Zltv2bgSx58g4lZULqjXWNKSl9BKEo6o6O63mIQBAEAQBAEAQBAEAQBAEAQBAEAQBAEAQBAEAQBAYKAmef8AOzOiWOOR0VJE4sqKiM2fO8b0lIb6vOzn7NF+b2gXV3JS7ChnUfkly/WZshBd6WhyWDZeq69jZZ5pcOorWp6SlJjIj9lz+Lkcm5O+gKrdze29pJwhFVKn/lOWefC/jYlwpSnm3guDwx3C6rDmh0kk2I4aXAvEhJnoyNpoX3uxzdw4WF97Xuttnc0buX9NKlWWjWUZeDW+PGvHBjUhKms84lEyPnLrEUFTI2UTD5rViwbVgfRy+5UC2rebEjkKw2l522MJrpnHVftcp8kWcMM1od6ppgEAQBAEAQBAEAQBAEAQBAEAQBAEAQBAEAQBAYKAmWfs7x9EkcUzo6OMlk9REfXqHj/qUjuXb9Txo0c32591dSUuxoZ1H5JfM/43NkILvS0OYyrll9W+Otr4xHTxAeh0Q7kTPZc9p3Ox11J1PAVav7+NtF0Ld4yffnu3wn6w25JdKk5/FLTZFEVbbJh/L2BwLXAOa4EEEXDgdwRyEi2nig8yZZgwN2GOfNEx0+EzuBnpwT1Ur76TREdwt0s4HTY8EWqyvVfJQlLprR7sufB848fdEGpT7N4rOPBQckZxDhFBUy9sybSkqzoKof8Aym9yduoI06rXGtwrDZ3nbYwmumpHWP7XgyNOGGa0O/U41hAEAQBAEAQBAEAQBAEAQBAEAQBAEAQBAYQEzz9ndnRJHFMYqOMlk9REflJ380tIeXe88aNHne3Pu7qal2FBY1H5Jcv9Lc2Qgn8UtDl8qZakq3x1uIRiKGJoFJRgWZCwbOcw7nY66k6ngKtX99C2jK3tpYyfenu3xj6w2JlKm5fFJZbIoirWJLCAIDD2ggtcAWuBBB1BB3BHK9jJxzQaxJlmDBHYY58sMbp8JncDUU4J6qV19JYju0g2IcNrAHgi1Wd4r5RjN9NaPdlz4PnxRCqU+zzWcWUHJOcAezgqZhMyb/iVZ0FSBvDNw2dvhp1bjW4Vgs7ztsYVF01I6x/a8GRZw6c1od8p5rCAIAgCAIAgCAIAgCAIAgCAIAgCAIDBQEy+EDOrOiaKOQx0cRLKiojPrzv+q0h5dw9+zRfnaBdXUozVCisaj8kuX+lubIQy6paHMZUy0+rfHXV8bYoYgBR0bR8nCzhzgd76HXUnU8BVq/v42sZW9vLGT7092+PWmhMpUuvCUl9EURVklhAEAQBAYe0EFrgC0ixB1BB3BHK9TaeKDJjmHBDhhklhjNRhNQQainvrTuv6ssTt2kGxB4sAeCLVZ3iv+mMpdNaPdlz4P+CDUp9nmljF7FCyTm/q7KnqZhMyYfNKzb0sC94phsyZtttOqxI1uFYbO87bGFRdNSOsf2uUyLOHTmtGd8pxgEAQBAEAQBAEAQBAEAQBAEAQBAYQEyz/AJ2YY5o45HR0kLjHUVEWj55OaSl/i4dJs0X52591dyUlQoZ1H5JfM/0tzZCGXVLQ5jKeWnVb4q+ujbFBE0eh0Q7kEY2c4He9r+JOp4CrV/fxtoSt7eWMn3p7t+svDQl0qTk1KWmyKIq0TAgCAIAgCAIDDmggggEEWIOoIO4IXqbWaBMMxYGcMMksUZqMJqCPSaa5BpzcdMsbr3BB1DuLAHgi12d57+oxk+mtHuy58H/H/aINSn2eLSxi9ihZGzf1djTVEnbMnb80qzp6WBe8Mw9iZoFiD3rE73C79nedtjCa6akdY/tcpkacOnNaHfqeawgCAIAgCAIAgCAIAgCAIAgMICY/CBnZhZLHHK6KkicWTzx9+pfzSUp97cOk2aPO9ufd3UlLsKCxqPyiuX+lubIQWHVLQ5nKmWn1b4q+vjbHBG0Cjox3II/Zc4c8HXUnU8BVq/v420ZW9u8ZPvz3b9eWiJdKl1/FLTZFEVaJgQBAEAQBAEAQBAYcAQQQCCLEHUEcghE2nihgTHMOAnDDLNFGZ8JqCPSaYEg05uOmWJ27SHWII2sAeCLXZ3qvlGEpdNaPdlz4P1/BBqU+zzXdexQMjZwDhDT1E3bNm/4tWdBVAfQyj2J26gg961xrcKxWl322MKi6Zx1j+1ymRZwwzWhQFNMAgCAIAgCAIAgCAIAgCAwgJln/ADswskjjlMdHE4xz1EZ9eokG9JS/xcOk2aL21vbn3V3JS7Cgsaj8orl/xubIQXelocxlTLT6t7K7EImxwxtAo6MD5OCPhzm+OgOupOp4CrV/fxtoO3t5Yyfenu3xj6w2JlOl1PqlpsiiKtEsIAgCAIAgCAIAgCAIDD2ggggEEWIOoIO4IXqk08UGTLMOBuw1z5oY3TYTMQaimBPVTOvpNCd2kGxDhtYA8EWqyvVeqMZy6a0e7LnwfOPHluQalPs81nF7FByLnAPEVPUSiZsw+a1ewqgN4ZR7E7eR7VrjkKxWl322MJrpnHVftcpkWcOnNaHfBTTAIAgCAIAgCAIAgCAICY5/zszokjjkdHRxOLJ54zZ9TIL3pKU8uOzpBo0X1vcjn3d1JS7ChnUflFcv9Lc2Qgu9LQ5jKeWX1b466vjEcMbQKOjGjII92uc3knfXUnU8BVq/v420Xb27xk+9Pdvj1psTKVLq+KWmyKIq0SwgCAIAgCAID56+vigZ2k8kcTB7Ujg0X8Bfc+S20qFSrLppxbfgeSkorFs0kWe8Nc7pFXEDfd3U1v8A6Isp0vY97GOPZv8AwzX29Pk6GN4cA5pDmuFwWkEEeII3XNlFxeDRtTxP6XgCAIDD2gghwBBFiDqCDuCF7FtPFDDEmOYsCdhrnzQRunwqdwNRTgnqpnA6TQu3YRuHDa1jwRarK9V6lCUumtHuy58Hz9PIg1KfZ5rOPBQ8jZwDxFT1EolEo+a1egFWB9FJ7k7dbt9qxI5CsVpd9tjCa6Zx1j+1ynyRpwwzWh3t1NNYQBAEAQBAEAQBATHP2d4yySOOV0dHGSyeoiNn1L9b0lI7lx9qQaNGm+3Pu7qSl2FDOo/KK+Z/xubIQXelocxlTLT6t8ddXxiOCJoFHRgWZDGNWvc07nnXUnU8BVm/v428JW9vLGT7092+F6y0RLpU3J9UvsiiKtkwIAgCAIAgNXQZipJ5XU8M8ckzL3a0+G/SdnW8lLq2FxSpqpODSe5hGrGTwTPvrKlsUb5ZDZkTHPcfBrQXH8go9Km6k1COraXmZN4LFn5szVmSaundLM49NyI4/ZiZfQAePieV9LsbKnaUlCCz3fLOTUqObxZprqbiazv/AIKs2SQVEdJI4upqh3SA4/spHd0tvsCbAjzXA9u+zoVqLrRXxRz+q8foSbeq4y6XoXJUM6QQAowEBhzQQQQCCLEHUEHcEcr1Np4oEwzFgLsNc+aBjp8LmeDPTtJ6qV97ieEjuFulncaA6WItdje++qMZvprR7suf/V848fdEGpT7PNd1lFyLnESCOnqJRL2o+a1R0bWNH0Unu1DdepvNrjkCw2l322MJrpnHWP7XKezIs4dOa0O8CmmAQBAEAQBAYKAmWfc7MLJY45jFRx3ZPURH5Spk5pKQ8u4c/wBnbe9ufd3c4yVCgsaj8orl/pbmyEFh1S0OZyrluSrfHXYhG2OGIAUlEBZkLB3XPYdz9upOp4CrN9fwtoyt7d4yfenu3wn6w2JdKk5fFL7IoarZMCAIAgCAIBbxXqBB8uYhT09c6Shp6yqmu9sMTiwWJuCSWgkgC/h4q/XlGtWtFGvOMY5YvP8AeBzKcoxnjFYncY0cZqaWp7SKjpoTTyExjrkneA0ktBBLbm1lw7ZezaFeHRKUpYrPJR115JE+2lF4pIhxCu5zzCA2mV6d0lZSsZfqdUR2txZ4JP3AE/co17NQt6kpaYP8GdNYyR+jccx6mpG9dTKyMG5DSbvf/KwalfOLazrXL6aUcfx92dWdSMF8TJNmf4V55bx0TfRoz9IbGY/Zwzna581bbL/TtGl8Vd9T42/l+siDUupSyjkVHJkhdQUbnEuc6mYSXG5cSNSSdyqr7SSV3US0xZNpdxG5UI2BAYe0EEOAIIsQdQQdwRyF6m08UCY5jwJ2GufNTsfLhczg6eBpPXSPvcTwH2C2ws7iwB0ta12N6r3phOXTWj3Zc+D5x4+6INSn2ea7r2KJkbOQlEdPUTNlMgvTVOzaxo+jk92ob7TOdxzaxWl12uMJrpnHWP7XMXsyLOGGa0O8UwwCAIAgCAmOf86sLJo45DHRREsnnjPr1MnNJSnx4c/2dQNdRzru7kpqhQzqPyivmf6W5shBYdUtDmMqZbfWPjr6+JsUMTQKOjAtHDGNWuc078HXUnU8BVu/vo20ZW9vLGT7092+PWnmyZSpuT65/ZFEVaJYQBAEAQBAEB5Vj+mOR3uxuP8AZpKzpx6ppeKPJaEa+BOi7SsmnP0MB/8AcjrD8g9XX/UtXoto01u/8Jf/AA59qsZ4lqVIxOiSDPHwYy9o6fD2h8byXOhuA6Mk3PRfRzfLceauXsz2/TcFTuXg1vz9fEgVbZ44xJ7W4FUwgungmiaDbqlY5gJ8AXCx+5WCndUKjwhNN+DxIrhJao9cDxt1IXSwtb6QWlrJX+t2AIs5zGnTqtpc3ssbq1jcJQm/h3XP1fHgewm45rU+GtrZJnmSZ75JHbueS4n7yt1OnCnHpgklwjFtt4s+dZnh+l8j/u+i/po/8L5n7T/5lX+5nXo9xG7UE2BAEBh7QQQ4Agggg6gg7gjkL2Mmnig1iTDMmAuw0yTQMdNhc7g6eBpIdSPv6s8Lt2FulncbHS1rXY3qvemM5dNaPdlz4PnHjyzINSn2eLWcXsUfIuchN2dPUSNkdK29NUj1W1rG7tcPYnaO8zncc2sVrddtjGa6Zx1X7XKezIs4dOa0O6CmGAQBAcv8I1S9tE5kbix1RNDTl7TYsbNK1jy08HpLgD5rRc1XSozqLZN/4MorGSRMMFwmOsxOodI0ei4UWQU8A7jXC93Fv2tJ8za+yqVxcztbGCi/jq4ylLf1n+SbCCnUeOiKMq0yYF4AgCAIAgCAIDn8/wCJej4fUybOdGY2/wA0nqA/dcn7l0fZNDtruEfHH7LM1V5dMGyZ5T+DmSelbW+kupnu6nMDWkksbs7qDgRcg/crTf8AtyFGu6HR1LLHPfjDAh07dyj1Yna/BjiT/i41FbUFze2ktJO7uRtDW26j5h64ftqhF3qpUIZ4LJLd4/8ARIt5PoxkzTZn+Fpjbx4eztHbdtKCGj+Vm7vtNvsU2y/03J/FcPDwX7e32NdS62iSrFcVnqXmWolfK88vO3k0bNHkFaqNClQj0UopLw9ZkOUnLNnxLaYhAEB+l8j/ALvov6aP/C+Z+0/+ZV/uZ16PcRu1BNgQBAEBhwBBBAIIsQdQQdwV6m1oGTGLBmw19bhsJLYJ6X0uED/qTsILHs8LEHXwsFa/fJytaN5Lvxl0t8p+vMguCU5Q2axLblnEDUUlLUuFnT00UhHgXsDj/lW4hGzQBAaPOmEPq6SWGItEw6JIS7YTRPbJHc+Bc0A+RWFSCnFwejWHmep4PFEbkxR9DWTYgI3+iVL2x1sJA7ShqG2HrN51JII0cHfYqtOy7airKplUhj0vaUfXlgS1U6Zda0epSqOqZKxssTg+ORoLXN2cCqrVpTpzcJrBrYnRkmsUeq1noQBAEAQBAEBP/hTYah9Fh7XdImldLI4mwjijFi9xOlgC86+AVi9hNUI1blrHBYLxb2/BFufiagfLmH4SqSmi9Gw9gnLGdm12rYo2gdIsd3/dp5rdaewrivPtrl9OLx5b3+3rIxncxiumBIJq+R7GROe8xxD1GE+qy5JJDdr3J1VvjShGTmlm9XuQcXhgfOVmeGEAQBAEB+l8j/u+i/po/wDC+Z+0/wDmVf7mdej3EbtQTYEAQBAafNGYoaGHtpjcnSONveldbYeA8TwptjYVbup0U/u9kjXUqKCxZxuXcNrJ553PsMSxCIAj2cLo3W9eQ8OIADY9za55Vqo2tO46KNH/AGqbxb+aXh+39kQpTccW+8/8IuWHUbIYo4IxaOGNrGjwawAD8grGRT6UAQBAcnnHKvpHVUU4YKsR9Dmv/Z10XNPONrHh27T5XUa6tYXEOmWTWaa1T5RlCbiyS4fXPwmR742yuwx0vRUU79ZcLnNrtdy4W2cNHC3NieBd2nvn9KtlXisntNettV9CVTqdHxR7v4KhR1TJWMlicHxyNDmubs4FVGrSlSk4TWDROTTWKPVaz0IAgCAH/fJMAcRmj4TKSl6mQH0qcaWYbRsP8UltfsF/uXesvYNxXwlU+CPjr5fyRqlzGOSzIzmTH5q2Yz1BBd0hoDRZrGAkhoHhck66q5WlnStKfZ09NfvyQJ1JTeLNXdSjAwgCAIAgCAID9L5H/d9F/TR/4XzP2n/zKv8Aczr0e4jdqCbAgCA0+aMxQ0MJmmN3G4jjHemfbRo8B4nj+ym2NjUu6nRDTd8L1sa6lRQWLOJwbCKusqhNUNbJiL2h0UbxeHCacm7JpRsX79Me5Op8rZb28asfd7bKku9LeT3SfHL+yIU5YPqlrsuC05cwGKji7OK7nPd1yyv1kqJD3pJHck+Gw2C70IRhFRgsEtiM3jqbZZngQBAEBghAcrnHK3pF6im6G1Yj6HNePkq2LmnnHgdbO3aT9qi3VrC4hhLJrNNap8ozhNxeRJMOrn4VI6SNsrsNdL0VFO/WXC5za4cORYaO2cPOxPAu7R3n9GsumtHR7TXrVbfQkwqdGce7+Cn0dWyaNksTg+ORvU1zdnA/7sqlVpSpzcJrBrYnKSaxR7LWehAaDMeaY6QENinqJhtHAx5t/M+3S38z5Lo2fs6dw8XJRjy2vxqzVUrKOixZI80ZhxWt6mviqI4HfQxRvDbfxG13/fp5K32VlYWuDjJOXLa9Ig1KlSeqyOX+Jqn6tUfhP/RdP3qh8680aemXA+Jan6vUfhP/AET3qh8680OmXA+Jan6vUfhP/RPeqHzrzQ6ZcD4lqfq9R+E/9E96ofOvNDplwPiWp+r1H4T/ANE96ofOvNDplwPiWp+r1H4T/wBE96ofOvNDplwPiWp+r1H4T/0T3qh8680OmXA+Jan6vUfhP/RPeqHzrzQ6ZcD4lqfq9R+E/wDRPeqHzrzQ6ZcH6KyZGW0FG1wLXNpowQ4WINtQQdl859pNO7qNfMzq0e4jcqEbAgNPmjMUNDCZZtXHSONvemfbRo8B4nhTbGxqXdTohpu+Ea6lRQWLOIwbCKqsqxNOA/Enhro43C8WDwE3ZNK3Yv36IzqTqfK129vGrH3e3ypLvS3m90vDl/ZEKc2n1S144LVl3AYqOLs4upznu65ZXm8lRIe9I93JPhsNgu/CEYRUYrBLYjNtvFm2WZ4EAQBAEAQBAcpnHKvpF6inEbasRljhILx1sJ3p5x4Hh27T5XUa6tYXEOmWTWaa1T5RlCbiySYdXSYVI6SNsrsNdL01FO/1psLmO4I93aztnC3Nia/d2vvf9GtlWjo9FNetVt9CVCp0fFHu/gp9HVMlY2WF7ZI3i7XNNwQqlVpSpScJrBonJprFHstZ6ZugF0AugF0AugF0AugF0AugF0AugMIAgNPmfMcNDD2sxu52kcbe9M7waPDa54U2xsal3U6IabvZI11KigsWcTgmE1dZVtnnDX4jIA6ON4vDhEB1bNK33/cj3J1PNrZb28asfd7fKku9Leb3SfHL+yIM54fFLXjgtWXMCio4uyj6nOc4vllk1kqJD3pHnknw2AAA0XehCNOKhBYJEdvHNm1WZ4EAQBAEAQBAEAKA5TOOVRUXqKcRirbGWObIPkq2LmnnHI8HbtPldRrq1jcQ6Xk1mmtU+UZQm4skeHV8mFPdJEyV2Gul6aink1mwyY7gj3drO2cLc2J4F1ae+Psq3w1orJ6KS9arb6EmFTo+KPd/BUaSqZKxssTmyRvF2uabhwVRqU5U5OE1g1sT01JYo9VrPQgCAIAgCAIAgCAIAgCA0+aMxQ0MJllN3HSOMd6Z/AA8PE8KbY2NS7qdENN3ska6lRQWLOKwXCaurq2zztbJiMjQ6ON4JhwiA92WZh9v3I9ydT5Wu3t4VY+72+VJd6W83uk+OX9kQpzafVLXjgtGXMBio4uyiu5znF8sr9ZKiQ96SR3JP9gNBou/CEYRUYrBIjN45s2yzPAgCAIAgCAIAgCAIAgOUzhlX0j5xThjatsZYWv/AGVbFzTzjkHWzt2k/aot3awuIdMsms01qnyjKE3Fkjw6ufhL3yRtmdhzpeioppNZsMm8CNrHh2zhbW9ieDdWjvP6NbCNaOj2mvW230JUKnZ/FHu/gqNJVMlY2WJwfHI0Oa5uocCqjVpSpScJrBonRaaxR6rWehAEAQBAEAQBAEAQGnzTmOGghM02rjpHGCOqZ3gPIX1PCm2FjUu6vRD7vZL1oa6lRQWLOJwXCKqsqxPO0PxGRocyN4JgwiE92WVp9vlke5Op8rZb28asfd7fKku9Leb3SfHL+yIM5tPqlrxwWnLmAxUcXZRdTnOPVJLIbyVEh70kjuSfyFgF3oQjCKjFYJbEdvHNm2WZ4EAQBAEAQBAEAQBAEAQAoDlc4ZV9I+cU3Ztq2s6SJB8lWRcwVAG43s7dp+9Rrq1hcQ6ZZNZprVPlGcJuLxRI8Prn4U98sbZXYaZeiopn6zYZMeCL2sSdHDRwtza/AurX3z+jWwjWSyltNettvoSYT6Pij3fwU+iq45o2ywua+OQXa5uocP8AdFUatKdObhNYNbE6LTWKPZaz0IAgCAIAgCAIDTZpzHDQQ9tMbl2kcbe9K7wHkL6nhTbGwq3lToh93sjXUqKCxZxWCYRV1dWJpul+JSND2RvBdBhEJ2kmafbI7ke5Op5tbKFvGtH3ehlSXelvN8J8cv7IhSm4vqlrxwWnLmAxUcXZRdTnOPVJLJrJUSHvSSO5P+BYDRd6EIwioxWCWxGbxzNsszwIAgCAIAgCAIAgCAIAgCAIAgOUzjlX0j5xTCMVbWdJEg+SrIuYKgcjwdu0+V1GurWFxDplk1o1qnyjKE3Fklw+tkwqR8kbJThhl6Kimk1mwyU8EX1BJuHDRwI5sTwLu197/o1sq60e01622+hKhPo+KPd/BTqKrjmjbLC5skcgu1zdnBVKrSnSm4TWDROjJNYo9lqPQgCAIAgCA02acyQ0EPazG7nXEcbe9K7wHgNrnhTbCwq3lTohpu+Ea6lRQWLOLwTB6yrq+1nDJMSe0OZG8XhweE7SytvbrI7ke99T5Wy3t4Vo9hb5Ul3pbzfCfHL+yIU5tPql3uOC05cwKKji7KLqc5x6pJX6yVEh70kjuSfyFgNAu9CEYRUYrBLYjNt5s2qzPAgCAIAgCAIAgCAIAgCAIAgCAIAgOTzllT0i9RTBjasM6SH/ALKti5p5xyDw7dpUa6tYXEOmWTWaa1T5RlCbiyS0Fc/CpHyRMlOGmXpqaaTWXDJjYWN9wdw4aOFtb2J4F1ae9vsa3w1ksntNetVt9CVCfR8Ue7+Cn0dUyVjZYnB8cg6mubs4Ko1aUqcnCawa2JyaksUey1noQBAEBps05jhoYTLMbudcRxjvTP8AdHgPE8f2U2xsKt3U6IabvhGupUUFizi8Fwirq6oTTtD8ScA5jH6w4PASemWVuxeRcsj3J1PlbLe3hVj2FvlRXelvN7peHL+yIU5tPql3uOC05ewGKjj7OG5Lj1SSPPVJUSHeSR3J/IbCwXfhCMIqMVglsRW282bVZAIAgCAIAgCAIAgCAIAgCAIAgCAIAgFkByucMrekXqKboZWNjLCH/sqyLmCccg3NnbtJ+0KNdWkLmHTLVZprVPleszKE3F5Eiw+tfhT3SRNldhrpOmpppNZsLmNtHX1I8HbOFubE8C6tXef0a2Ea0dJbTXrbb6EqE+j4o938FQo6pk0bZYXB8cjeprm7OCqNWlKlJwmsGidGSaxR7LWehAabNOY4aGEyy+s86RxDvTP8B4DxPCm2FjUu6nRHTd8I11KigsWcVgmEVVXVieYB+JvAcxjheHB4Dfpllbs59rlkZ1J1PNrZb28asfd6GVFd6W83ul4ctfREGcsH1S73HBasuYDFRxdlF1OLnF8kkhvJPIe9JI7kn+wGgXehCMIqMVgkR2282bVZngQBAEAQBAEAQBAEAQBAEAQBAEAQBAEAQAoDlc4ZW9I+cU3Ztq2xlhEgvHWRHennHLTw7dp+8GLd2sLiHTLJrNNap8ozhNxeKJHh9bJhT3SxMkOHOl6ammfrLhkx3B8W+DtnC3NieDdWvvb7GtlWispbTXrVbfQkwn0fFHu/gp9HVsmY2WJ7XxyAOa5uocCqjVpTpTcJrBrYnKSaxRrM05jhoYTLKep7tI4296Z/AHgPE8KVY2FS7qdENN3wjCpUUFizi8Ewiqq6ts83S/EpGhzGPF4cHpz3ZZG8ye5HvfU82tdvbwrR93oZUlrLeb3S8OX9kQpTcX1S144LTl3AoqOLsoupxc4vkkfrJUSO70kjuSfyAAGgXehCMIqMVgkRm8XizarM8CAIAgCAIAgCAIAgCAIAgCAIAgCAIAgCAIAgFkByucMq+kfOKcMbVtYWESfs6yI70845adbO3adfEGNdWsLiHTLJrNNap8oyhNxeJIYaN1I57aTEDhfU4l9HiLbCJ/tdm9w6Xt2AcNwNyuFdQqSaV3buo1l1w3XitiTBpZwlh4M+zAcBkqKlssc7sSrDoKp8bhR4e0byNJ9WV4PdY22pvput1C2q1odkqfY0t1j8UvDwXJjKSi8ccWWfLmBRUcXZRXJc4vkkfrJUSnvSSO5J/sBYDQLuwhGEVGKwSI7eObNqszwIAgCAIAgCAIAgCAIAgCAIAgCAIAgCAIAgCAIAgCA/h0YO4B+0XQH9NbbbQIDKAIAgCAIAgCAIAgCAIAgCAIAgCAIAgCAIAgCAIAgCAIAgCAIAgCAIAgCAIAgCAIAgCAID/9k="/>
          <p:cNvSpPr>
            <a:spLocks noChangeAspect="1" noChangeArrowheads="1"/>
          </p:cNvSpPr>
          <p:nvPr/>
        </p:nvSpPr>
        <p:spPr bwMode="auto">
          <a:xfrm>
            <a:off x="0" y="-1266825"/>
            <a:ext cx="2133600" cy="214312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4100" name="Picture 4" descr="http://absurdman.com/wp-content/uploads/2008/04/sisyphus-sig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00400" y="2362200"/>
            <a:ext cx="2867025" cy="2875635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2082677" y="5334000"/>
            <a:ext cx="523252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600" b="1" dirty="0" smtClean="0"/>
              <a:t>How can we adapt?</a:t>
            </a:r>
            <a:endParaRPr lang="en-US" sz="3600" b="1" dirty="0"/>
          </a:p>
        </p:txBody>
      </p:sp>
      <p:sp>
        <p:nvSpPr>
          <p:cNvPr id="9" name="Rectangle 8"/>
          <p:cNvSpPr/>
          <p:nvPr/>
        </p:nvSpPr>
        <p:spPr>
          <a:xfrm>
            <a:off x="1981200" y="1828800"/>
            <a:ext cx="2858900" cy="762000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SlantDown">
              <a:avLst>
                <a:gd name="adj" fmla="val 46274"/>
              </a:avLst>
            </a:prstTxWarp>
            <a:spAutoFit/>
            <a:scene3d>
              <a:camera prst="orthographicFront"/>
              <a:lightRig rig="flat" dir="tl"/>
            </a:scene3d>
            <a:sp3d contourW="19050" prstMaterial="clear">
              <a:bevelT w="50800" h="50800"/>
              <a:contourClr>
                <a:schemeClr val="accent5">
                  <a:tint val="70000"/>
                  <a:satMod val="180000"/>
                  <a:alpha val="70000"/>
                </a:schemeClr>
              </a:contourClr>
            </a:sp3d>
          </a:bodyPr>
          <a:lstStyle/>
          <a:p>
            <a:pPr algn="ctr"/>
            <a:r>
              <a:rPr lang="en-US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Travel</a:t>
            </a:r>
            <a:r>
              <a:rPr lang="en-US" sz="2400" b="1" dirty="0" smtClean="0">
                <a:ln/>
                <a:solidFill>
                  <a:schemeClr val="accent5">
                    <a:tint val="50000"/>
                    <a:satMod val="180000"/>
                  </a:schemeClr>
                </a:solidFill>
              </a:rPr>
              <a:t> </a:t>
            </a:r>
            <a:r>
              <a:rPr lang="en-US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budgets</a:t>
            </a:r>
            <a:endParaRPr lang="en-US" sz="2400" b="1" dirty="0">
              <a:ln/>
              <a:solidFill>
                <a:schemeClr val="accent5">
                  <a:tint val="50000"/>
                  <a:satMod val="180000"/>
                </a:schemeClr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685800" y="2743200"/>
            <a:ext cx="2858900" cy="762000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SlantDown">
              <a:avLst>
                <a:gd name="adj" fmla="val 46274"/>
              </a:avLst>
            </a:prstTxWarp>
            <a:spAutoFit/>
            <a:scene3d>
              <a:camera prst="orthographicFront"/>
              <a:lightRig rig="flat" dir="tl"/>
            </a:scene3d>
            <a:sp3d contourW="19050" prstMaterial="clear">
              <a:bevelT w="50800" h="50800"/>
              <a:contourClr>
                <a:schemeClr val="accent5">
                  <a:tint val="70000"/>
                  <a:satMod val="180000"/>
                  <a:alpha val="70000"/>
                </a:schemeClr>
              </a:contourClr>
            </a:sp3d>
          </a:bodyPr>
          <a:lstStyle/>
          <a:p>
            <a:pPr algn="ctr"/>
            <a:r>
              <a:rPr lang="en-US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Staffing &amp; Resources</a:t>
            </a:r>
            <a:endParaRPr lang="en-US" sz="2400" b="1" dirty="0">
              <a:ln/>
              <a:solidFill>
                <a:schemeClr val="accent5">
                  <a:tint val="50000"/>
                  <a:satMod val="180000"/>
                </a:schemeClr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533400" y="4191000"/>
            <a:ext cx="2858900" cy="762000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SlantDown">
              <a:avLst>
                <a:gd name="adj" fmla="val 46274"/>
              </a:avLst>
            </a:prstTxWarp>
            <a:spAutoFit/>
            <a:scene3d>
              <a:camera prst="orthographicFront"/>
              <a:lightRig rig="flat" dir="tl"/>
            </a:scene3d>
            <a:sp3d contourW="19050" prstMaterial="clear">
              <a:bevelT w="50800" h="50800"/>
              <a:contourClr>
                <a:schemeClr val="accent5">
                  <a:tint val="70000"/>
                  <a:satMod val="180000"/>
                  <a:alpha val="70000"/>
                </a:schemeClr>
              </a:contourClr>
            </a:sp3d>
          </a:bodyPr>
          <a:lstStyle/>
          <a:p>
            <a:pPr algn="ctr"/>
            <a:r>
              <a:rPr lang="en-US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Membership pool</a:t>
            </a:r>
            <a:endParaRPr lang="en-US" sz="2400" b="1" dirty="0">
              <a:ln/>
              <a:solidFill>
                <a:schemeClr val="accent5">
                  <a:tint val="50000"/>
                  <a:satMod val="180000"/>
                </a:schemeClr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 rot="18711776">
            <a:off x="5377412" y="2066125"/>
            <a:ext cx="2819400" cy="762000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SlantDown">
              <a:avLst>
                <a:gd name="adj" fmla="val 46274"/>
              </a:avLst>
            </a:prstTxWarp>
            <a:spAutoFit/>
            <a:scene3d>
              <a:camera prst="orthographicFront"/>
              <a:lightRig rig="flat" dir="tl"/>
            </a:scene3d>
            <a:sp3d contourW="19050" prstMaterial="clear">
              <a:bevelT w="50800" h="50800"/>
              <a:contourClr>
                <a:schemeClr val="accent5">
                  <a:tint val="70000"/>
                  <a:satMod val="180000"/>
                  <a:alpha val="70000"/>
                </a:schemeClr>
              </a:contourClr>
            </a:sp3d>
          </a:bodyPr>
          <a:lstStyle/>
          <a:p>
            <a:pPr algn="ctr"/>
            <a:r>
              <a:rPr lang="en-US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Demands on time</a:t>
            </a:r>
            <a:endParaRPr lang="en-US" sz="2400" b="1" dirty="0">
              <a:ln/>
              <a:solidFill>
                <a:schemeClr val="accent5">
                  <a:tint val="50000"/>
                  <a:satMod val="180000"/>
                </a:schemeClr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 rot="18711776">
            <a:off x="5606012" y="3513926"/>
            <a:ext cx="2819400" cy="762000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SlantDown">
              <a:avLst>
                <a:gd name="adj" fmla="val 46274"/>
              </a:avLst>
            </a:prstTxWarp>
            <a:spAutoFit/>
            <a:scene3d>
              <a:camera prst="orthographicFront"/>
              <a:lightRig rig="flat" dir="tl"/>
            </a:scene3d>
            <a:sp3d contourW="19050" prstMaterial="clear">
              <a:bevelT w="50800" h="50800"/>
              <a:contourClr>
                <a:schemeClr val="accent5">
                  <a:tint val="70000"/>
                  <a:satMod val="180000"/>
                  <a:alpha val="70000"/>
                </a:schemeClr>
              </a:contourClr>
            </a:sp3d>
          </a:bodyPr>
          <a:lstStyle/>
          <a:p>
            <a:pPr algn="ctr"/>
            <a:r>
              <a:rPr lang="en-US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Customer expectations</a:t>
            </a:r>
            <a:endParaRPr lang="en-US" sz="2400" b="1" dirty="0">
              <a:ln/>
              <a:solidFill>
                <a:schemeClr val="accent5">
                  <a:tint val="50000"/>
                  <a:satMod val="18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85800" y="762000"/>
            <a:ext cx="8001000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We were going to formally survey CGCs but that’s complicated. So instead, we welcome and invite  your opinions on topics such as:</a:t>
            </a:r>
          </a:p>
          <a:p>
            <a:endParaRPr lang="en-US" sz="2000" dirty="0" smtClean="0"/>
          </a:p>
          <a:p>
            <a:endParaRPr lang="en-US" sz="2000" dirty="0" smtClean="0"/>
          </a:p>
          <a:p>
            <a:pPr>
              <a:buFont typeface="Arial" pitchFamily="34" charset="0"/>
              <a:buChar char="•"/>
            </a:pPr>
            <a:r>
              <a:rPr lang="en-US" sz="2000" dirty="0" smtClean="0"/>
              <a:t> Frequency and method of meetings</a:t>
            </a:r>
          </a:p>
          <a:p>
            <a:pPr>
              <a:buFont typeface="Arial" pitchFamily="34" charset="0"/>
              <a:buChar char="•"/>
            </a:pPr>
            <a:endParaRPr lang="en-US" sz="2000" dirty="0" smtClean="0"/>
          </a:p>
          <a:p>
            <a:pPr>
              <a:buFont typeface="Arial" pitchFamily="34" charset="0"/>
              <a:buChar char="•"/>
            </a:pPr>
            <a:r>
              <a:rPr lang="en-US" sz="2000" dirty="0" smtClean="0"/>
              <a:t> Guidance and oversight from ARS for CGCs</a:t>
            </a:r>
          </a:p>
          <a:p>
            <a:pPr>
              <a:buFont typeface="Arial" pitchFamily="34" charset="0"/>
              <a:buChar char="•"/>
            </a:pPr>
            <a:endParaRPr lang="en-US" sz="2000" dirty="0" smtClean="0"/>
          </a:p>
          <a:p>
            <a:pPr>
              <a:buFont typeface="Arial" pitchFamily="34" charset="0"/>
              <a:buChar char="•"/>
            </a:pPr>
            <a:r>
              <a:rPr lang="en-US" sz="2000" dirty="0" smtClean="0"/>
              <a:t> Number of committees (should mergers be considered?)</a:t>
            </a:r>
          </a:p>
          <a:p>
            <a:pPr>
              <a:buFont typeface="Arial" pitchFamily="34" charset="0"/>
              <a:buChar char="•"/>
            </a:pPr>
            <a:endParaRPr lang="en-US" sz="2000" dirty="0" smtClean="0"/>
          </a:p>
          <a:p>
            <a:pPr>
              <a:buFont typeface="Arial" pitchFamily="34" charset="0"/>
              <a:buChar char="•"/>
            </a:pPr>
            <a:r>
              <a:rPr lang="en-US" sz="2000" dirty="0" smtClean="0"/>
              <a:t> Identifying and recruiting new members</a:t>
            </a:r>
          </a:p>
          <a:p>
            <a:pPr>
              <a:buFont typeface="Arial" pitchFamily="34" charset="0"/>
              <a:buChar char="•"/>
            </a:pPr>
            <a:endParaRPr lang="en-US" sz="2000" dirty="0" smtClean="0"/>
          </a:p>
          <a:p>
            <a:pPr>
              <a:buFont typeface="Arial" pitchFamily="34" charset="0"/>
              <a:buChar char="•"/>
            </a:pPr>
            <a:r>
              <a:rPr lang="en-US" sz="2000" dirty="0" smtClean="0"/>
              <a:t> Impact on quality and effective management of collections</a:t>
            </a:r>
          </a:p>
          <a:p>
            <a:pPr lvl="1"/>
            <a:endParaRPr lang="en-US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7200" y="533400"/>
            <a:ext cx="84582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Thank you for serving as a Crop Germplasm Committee Chair. You and your 42 committees are </a:t>
            </a:r>
          </a:p>
          <a:p>
            <a:pPr algn="ctr"/>
            <a:r>
              <a:rPr lang="en-US" sz="2400" dirty="0" smtClean="0"/>
              <a:t>an integral part of the U.S. NPGS. </a:t>
            </a:r>
          </a:p>
          <a:p>
            <a:pPr algn="ctr"/>
            <a:endParaRPr lang="en-US" sz="1600" dirty="0" smtClean="0"/>
          </a:p>
          <a:p>
            <a:pPr algn="ctr"/>
            <a:endParaRPr lang="en-US" sz="1600" dirty="0" smtClean="0"/>
          </a:p>
          <a:p>
            <a:pPr algn="ctr"/>
            <a:endParaRPr lang="en-US" dirty="0" smtClean="0"/>
          </a:p>
          <a:p>
            <a:endParaRPr lang="en-US" dirty="0" smtClean="0"/>
          </a:p>
        </p:txBody>
      </p:sp>
      <p:pic>
        <p:nvPicPr>
          <p:cNvPr id="3" name="Picture 2" descr="C:\Users\pdrugk\AppData\Local\Microsoft\Windows\Temporary Internet Files\Content.Outlook\V4JXR41A\NPGS_Locations_PHZM_extra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14514" y="1669153"/>
            <a:ext cx="6234086" cy="47490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ct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511</TotalTime>
  <Words>459</Words>
  <Application>Microsoft Office PowerPoint</Application>
  <PresentationFormat>On-screen Show (4:3)</PresentationFormat>
  <Paragraphs>93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Aspect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Gary Kinard</dc:creator>
  <cp:lastModifiedBy>Gary Kinard</cp:lastModifiedBy>
  <cp:revision>67</cp:revision>
  <dcterms:created xsi:type="dcterms:W3CDTF">2011-10-24T11:02:23Z</dcterms:created>
  <dcterms:modified xsi:type="dcterms:W3CDTF">2013-11-19T12:50:50Z</dcterms:modified>
</cp:coreProperties>
</file>