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C464F4-D776-4372-9198-B768C4D4E7F6}">
          <p14:sldIdLst>
            <p14:sldId id="256"/>
          </p14:sldIdLst>
        </p14:section>
        <p14:section name="Untitled Section" id="{4A85CF5B-2EB1-4A27-A234-9368F8E6C13D}">
          <p14:sldIdLst>
            <p14:sldId id="257"/>
            <p14:sldId id="258"/>
            <p14:sldId id="259"/>
            <p14:sldId id="262"/>
            <p14:sldId id="260"/>
            <p14:sldId id="261"/>
            <p14:sldId id="264"/>
            <p14:sldId id="265"/>
            <p14:sldId id="266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87" d="100"/>
          <a:sy n="8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Dierig\AppData\Local\Microsoft\Windows\Temporary%20Internet%20Files\Content.Outlook\4YTEMT8A\5%20year%20Summary%202008-2013%2011-19-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Counts!$AR$2:$AR$21</c:f>
              <c:strCache>
                <c:ptCount val="20"/>
                <c:pt idx="0">
                  <c:v>Aberdeen</c:v>
                </c:pt>
                <c:pt idx="1">
                  <c:v>Ames </c:v>
                </c:pt>
                <c:pt idx="2">
                  <c:v>College Station</c:v>
                </c:pt>
                <c:pt idx="3">
                  <c:v>Genevea</c:v>
                </c:pt>
                <c:pt idx="4">
                  <c:v>Griffin</c:v>
                </c:pt>
                <c:pt idx="5">
                  <c:v>Pullman</c:v>
                </c:pt>
                <c:pt idx="6">
                  <c:v>Parlier </c:v>
                </c:pt>
                <c:pt idx="7">
                  <c:v>Soybean </c:v>
                </c:pt>
                <c:pt idx="8">
                  <c:v> Genetic Stocks</c:v>
                </c:pt>
                <c:pt idx="9">
                  <c:v>Solanum genetic stocks </c:v>
                </c:pt>
                <c:pt idx="10">
                  <c:v>Pisum genetic stocks +</c:v>
                </c:pt>
                <c:pt idx="11">
                  <c:v>Zea genetic stocks + </c:v>
                </c:pt>
                <c:pt idx="12">
                  <c:v>Oryza genetic stocks +</c:v>
                </c:pt>
                <c:pt idx="13">
                  <c:v>Other Misc. Sites</c:v>
                </c:pt>
                <c:pt idx="14">
                  <c:v>Clover</c:v>
                </c:pt>
                <c:pt idx="15">
                  <c:v>Nicotiana</c:v>
                </c:pt>
                <c:pt idx="16">
                  <c:v>National Arboretum</c:v>
                </c:pt>
                <c:pt idx="17">
                  <c:v>Desert Legume</c:v>
                </c:pt>
                <c:pt idx="18">
                  <c:v>Solanum / Potato seed </c:v>
                </c:pt>
                <c:pt idx="19">
                  <c:v>Ornamentals </c:v>
                </c:pt>
              </c:strCache>
            </c:strRef>
          </c:cat>
          <c:val>
            <c:numRef>
              <c:f>Counts!$AS$2:$AS$21</c:f>
              <c:numCache>
                <c:formatCode>General</c:formatCode>
                <c:ptCount val="20"/>
                <c:pt idx="0">
                  <c:v>94</c:v>
                </c:pt>
                <c:pt idx="1">
                  <c:v>80</c:v>
                </c:pt>
                <c:pt idx="2">
                  <c:v>61</c:v>
                </c:pt>
                <c:pt idx="3">
                  <c:v>76</c:v>
                </c:pt>
                <c:pt idx="4">
                  <c:v>98</c:v>
                </c:pt>
                <c:pt idx="5">
                  <c:v>72</c:v>
                </c:pt>
                <c:pt idx="6">
                  <c:v>53</c:v>
                </c:pt>
                <c:pt idx="7">
                  <c:v>99</c:v>
                </c:pt>
                <c:pt idx="8">
                  <c:v>25</c:v>
                </c:pt>
                <c:pt idx="9">
                  <c:v>100</c:v>
                </c:pt>
                <c:pt idx="10">
                  <c:v>66</c:v>
                </c:pt>
                <c:pt idx="11">
                  <c:v>100</c:v>
                </c:pt>
                <c:pt idx="12">
                  <c:v>0</c:v>
                </c:pt>
                <c:pt idx="13">
                  <c:v>44</c:v>
                </c:pt>
                <c:pt idx="14">
                  <c:v>69</c:v>
                </c:pt>
                <c:pt idx="15">
                  <c:v>65</c:v>
                </c:pt>
                <c:pt idx="16">
                  <c:v>16</c:v>
                </c:pt>
                <c:pt idx="17">
                  <c:v>100</c:v>
                </c:pt>
                <c:pt idx="18">
                  <c:v>95</c:v>
                </c:pt>
                <c:pt idx="19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87104"/>
        <c:axId val="103080512"/>
      </c:barChart>
      <c:catAx>
        <c:axId val="9508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080512"/>
        <c:crosses val="autoZero"/>
        <c:auto val="1"/>
        <c:lblAlgn val="ctr"/>
        <c:lblOffset val="100"/>
        <c:noMultiLvlLbl val="0"/>
      </c:catAx>
      <c:valAx>
        <c:axId val="10308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87104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Germinations + Monitor Tests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Sheet1!$C$42:$G$42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2013*</c:v>
                </c:pt>
              </c:strCache>
            </c:strRef>
          </c:cat>
          <c:val>
            <c:numRef>
              <c:f>Sheet1!$C$43:$G$43</c:f>
              <c:numCache>
                <c:formatCode>#,##0</c:formatCode>
                <c:ptCount val="5"/>
                <c:pt idx="0">
                  <c:v>38470</c:v>
                </c:pt>
                <c:pt idx="1">
                  <c:v>27374</c:v>
                </c:pt>
                <c:pt idx="2">
                  <c:v>19192</c:v>
                </c:pt>
                <c:pt idx="3">
                  <c:v>22094</c:v>
                </c:pt>
                <c:pt idx="4">
                  <c:v>6931</c:v>
                </c:pt>
              </c:numCache>
            </c:numRef>
          </c:val>
          <c:smooth val="0"/>
        </c:ser>
        <c:ser>
          <c:idx val="1"/>
          <c:order val="1"/>
          <c:tx>
            <c:v>Seeds of Success Germinations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Sheet1!$C$42:$G$42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2013*</c:v>
                </c:pt>
              </c:strCache>
            </c:strRef>
          </c:cat>
          <c:val>
            <c:numRef>
              <c:f>Sheet1!$C$44:$G$44</c:f>
              <c:numCache>
                <c:formatCode>General</c:formatCode>
                <c:ptCount val="5"/>
                <c:pt idx="0">
                  <c:v>0</c:v>
                </c:pt>
                <c:pt idx="1">
                  <c:v>981</c:v>
                </c:pt>
                <c:pt idx="2">
                  <c:v>1831</c:v>
                </c:pt>
                <c:pt idx="3">
                  <c:v>2290</c:v>
                </c:pt>
                <c:pt idx="4">
                  <c:v>1629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84544"/>
        <c:axId val="37780800"/>
      </c:lineChart>
      <c:catAx>
        <c:axId val="95084544"/>
        <c:scaling>
          <c:orientation val="minMax"/>
        </c:scaling>
        <c:delete val="0"/>
        <c:axPos val="b"/>
        <c:majorTickMark val="out"/>
        <c:minorTickMark val="none"/>
        <c:tickLblPos val="nextTo"/>
        <c:crossAx val="37780800"/>
        <c:crosses val="autoZero"/>
        <c:auto val="1"/>
        <c:lblAlgn val="ctr"/>
        <c:lblOffset val="100"/>
        <c:noMultiLvlLbl val="0"/>
      </c:catAx>
      <c:valAx>
        <c:axId val="377808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5084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Samples Sent to Svalbard</c:v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Sheet1!$C$27:$G$27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2013*</c:v>
                </c:pt>
              </c:strCache>
            </c:strRef>
          </c:cat>
          <c:val>
            <c:numRef>
              <c:f>Sheet1!$C$28:$G$28</c:f>
              <c:numCache>
                <c:formatCode>#,##0</c:formatCode>
                <c:ptCount val="5"/>
                <c:pt idx="0">
                  <c:v>20008</c:v>
                </c:pt>
                <c:pt idx="1">
                  <c:v>10522</c:v>
                </c:pt>
                <c:pt idx="2">
                  <c:v>15116</c:v>
                </c:pt>
                <c:pt idx="3">
                  <c:v>12801</c:v>
                </c:pt>
                <c:pt idx="4" formatCode="General">
                  <c:v>14472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72832"/>
        <c:axId val="37775040"/>
      </c:lineChart>
      <c:catAx>
        <c:axId val="86072832"/>
        <c:scaling>
          <c:orientation val="minMax"/>
        </c:scaling>
        <c:delete val="0"/>
        <c:axPos val="b"/>
        <c:majorTickMark val="out"/>
        <c:minorTickMark val="none"/>
        <c:tickLblPos val="nextTo"/>
        <c:crossAx val="37775040"/>
        <c:crosses val="autoZero"/>
        <c:auto val="1"/>
        <c:lblAlgn val="ctr"/>
        <c:lblOffset val="100"/>
        <c:noMultiLvlLbl val="0"/>
      </c:catAx>
      <c:valAx>
        <c:axId val="37775040"/>
        <c:scaling>
          <c:orientation val="minMax"/>
          <c:max val="210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86072832"/>
        <c:crosses val="autoZero"/>
        <c:crossBetween val="between"/>
        <c:majorUnit val="4000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00368-A724-401F-9479-D40333B3FFCC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3D60F-448D-40A7-B146-EBB78B38C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9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D60F-448D-40A7-B146-EBB78B38CA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7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numbers were seen in 2009 and 2010 due to a high number of wheat samples received (&gt;11000).  These</a:t>
            </a:r>
            <a:r>
              <a:rPr lang="en-US" baseline="0" dirty="0" smtClean="0"/>
              <a:t> are fast and easy to do so numbers are elevated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D60F-448D-40A7-B146-EBB78B38CA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4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7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9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3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2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B453E-C786-45CF-A535-22645B808EF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36C37-2271-44B0-BBC2-06BFE6D66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6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CGC Chairs Meeting, 2013</a:t>
            </a:r>
            <a:b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Dierig, Research Leader</a:t>
            </a:r>
            <a:b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Center for Genetic Resources Preservation (PAGRPRU)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3199"/>
            <a:ext cx="6324600" cy="30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2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FY14 Clonal Collections for Applied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45191"/>
              </p:ext>
            </p:extLst>
          </p:nvPr>
        </p:nvGraphicFramePr>
        <p:xfrm>
          <a:off x="3067050" y="1371600"/>
          <a:ext cx="3943350" cy="2266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3350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Ananas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effectLst/>
                        </a:rPr>
                        <a:t>Ipomoea </a:t>
                      </a:r>
                      <a:r>
                        <a:rPr lang="en-US" sz="1800" b="1" i="1" u="none" strike="noStrike" dirty="0" err="1">
                          <a:effectLst/>
                        </a:rPr>
                        <a:t>batatas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effectLst/>
                        </a:rPr>
                        <a:t>Musa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Rubus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Saccharum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Solanum</a:t>
                      </a:r>
                      <a:r>
                        <a:rPr lang="en-US" sz="1800" b="1" i="1" u="none" strike="noStrike" dirty="0">
                          <a:effectLst/>
                        </a:rPr>
                        <a:t> </a:t>
                      </a:r>
                      <a:r>
                        <a:rPr lang="en-US" sz="1800" b="1" i="1" u="none" strike="noStrike" dirty="0" err="1">
                          <a:effectLst/>
                        </a:rPr>
                        <a:t>tuberosum</a:t>
                      </a:r>
                      <a:r>
                        <a:rPr lang="en-US" sz="1800" b="1" i="1" u="none" strike="noStrike" dirty="0">
                          <a:effectLst/>
                        </a:rPr>
                        <a:t> </a:t>
                      </a:r>
                      <a:r>
                        <a:rPr lang="en-US" sz="1800" b="1" i="0" u="none" strike="noStrike" dirty="0">
                          <a:effectLst/>
                        </a:rPr>
                        <a:t>PVP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Solanum</a:t>
                      </a:r>
                      <a:r>
                        <a:rPr lang="en-US" sz="1800" b="1" i="1" u="none" strike="noStrike" dirty="0">
                          <a:effectLst/>
                        </a:rPr>
                        <a:t> </a:t>
                      </a:r>
                      <a:r>
                        <a:rPr lang="en-US" sz="1800" b="1" i="0" u="none" strike="noStrike" dirty="0">
                          <a:effectLst/>
                        </a:rPr>
                        <a:t>'wild' species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53504" y="4139625"/>
            <a:ext cx="4385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14 ‘Research’ Species 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90301"/>
              </p:ext>
            </p:extLst>
          </p:nvPr>
        </p:nvGraphicFramePr>
        <p:xfrm>
          <a:off x="3276600" y="5029200"/>
          <a:ext cx="38862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6200"/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Prunus</a:t>
                      </a:r>
                      <a:r>
                        <a:rPr lang="en-US" sz="1800" b="1" i="1" u="none" strike="noStrike" dirty="0">
                          <a:effectLst/>
                        </a:rPr>
                        <a:t>  </a:t>
                      </a:r>
                      <a:r>
                        <a:rPr lang="en-US" sz="1800" b="1" i="1" u="none" strike="noStrike" dirty="0" err="1">
                          <a:effectLst/>
                        </a:rPr>
                        <a:t>armeniaca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effectLst/>
                        </a:rPr>
                        <a:t>P. </a:t>
                      </a:r>
                      <a:r>
                        <a:rPr lang="en-US" sz="1800" b="1" i="1" u="none" strike="noStrike" dirty="0" err="1">
                          <a:effectLst/>
                        </a:rPr>
                        <a:t>dulcis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effectLst/>
                        </a:rPr>
                        <a:t>P. </a:t>
                      </a:r>
                      <a:r>
                        <a:rPr lang="en-US" sz="1800" b="1" i="1" u="none" strike="noStrike" dirty="0" err="1">
                          <a:effectLst/>
                        </a:rPr>
                        <a:t>persica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Theobroma</a:t>
                      </a:r>
                      <a:r>
                        <a:rPr lang="en-US" sz="1800" b="1" i="1" u="none" strike="noStrike" dirty="0">
                          <a:effectLst/>
                        </a:rPr>
                        <a:t> cacao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4" name="Picture 13" descr="CacaoEmbyro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665" y="4919339"/>
            <a:ext cx="2057400" cy="1600200"/>
          </a:xfrm>
          <a:prstGeom prst="rect">
            <a:avLst/>
          </a:prstGeom>
          <a:ln>
            <a:noFill/>
          </a:ln>
        </p:spPr>
      </p:pic>
      <p:pic>
        <p:nvPicPr>
          <p:cNvPr id="15" name="Picture 5" descr="\\np02-ncgrp-sp\PGRPP\VGPG\Musa\Musa pics\Musa pics 2011\Musa shoot tips 05.jpg"/>
          <p:cNvPicPr>
            <a:picLocks noChangeAspect="1" noChangeArrowheads="1"/>
          </p:cNvPicPr>
          <p:nvPr/>
        </p:nvPicPr>
        <p:blipFill>
          <a:blip r:embed="rId3" cstate="print"/>
          <a:srcRect l="19048" t="7143" r="9524"/>
          <a:stretch>
            <a:fillRect/>
          </a:stretch>
        </p:blipFill>
        <p:spPr bwMode="auto">
          <a:xfrm>
            <a:off x="550365" y="1295400"/>
            <a:ext cx="1143000" cy="990600"/>
          </a:xfrm>
          <a:prstGeom prst="rect">
            <a:avLst/>
          </a:prstGeom>
          <a:noFill/>
        </p:spPr>
      </p:pic>
      <p:pic>
        <p:nvPicPr>
          <p:cNvPr id="16" name="Picture 2" descr="\\np02-ncgrp-sp\PGRPP\VGPG\Web 2013 images\Images for web\sugarcane cultures 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636" y="2514600"/>
            <a:ext cx="1600200" cy="1066800"/>
          </a:xfrm>
          <a:prstGeom prst="rect">
            <a:avLst/>
          </a:prstGeom>
          <a:noFill/>
        </p:spPr>
      </p:pic>
      <p:pic>
        <p:nvPicPr>
          <p:cNvPr id="17" name="Picture 16" descr="\\np02-ncgrp-sp\PGRPP\VGPG\Web 2013 images\Images for web\Cacao Plant 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203" y="4862189"/>
            <a:ext cx="11430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83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to NCGRP by Secretary Vilsack</a:t>
            </a:r>
            <a:b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6, 2013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1489364"/>
            <a:ext cx="3183081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89364"/>
            <a:ext cx="3962400" cy="2673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67545"/>
            <a:ext cx="3751119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59" y="3051369"/>
            <a:ext cx="3687041" cy="36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4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6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Size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(10/31/2013)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" y="1371600"/>
            <a:ext cx="8305800" cy="5164282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053965"/>
              </p:ext>
            </p:extLst>
          </p:nvPr>
        </p:nvGraphicFramePr>
        <p:xfrm>
          <a:off x="1828800" y="1371600"/>
          <a:ext cx="502747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669"/>
                <a:gridCol w="1828801"/>
              </a:tblGrid>
              <a:tr h="477903">
                <a:tc>
                  <a:txBody>
                    <a:bodyPr/>
                    <a:lstStyle/>
                    <a:p>
                      <a:r>
                        <a:rPr lang="en-US" dirty="0" smtClean="0"/>
                        <a:t>Total  number of 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925,415</a:t>
                      </a:r>
                      <a:endParaRPr lang="en-US" dirty="0"/>
                    </a:p>
                  </a:txBody>
                  <a:tcPr/>
                </a:tc>
              </a:tr>
              <a:tr h="484541">
                <a:tc>
                  <a:txBody>
                    <a:bodyPr/>
                    <a:lstStyle/>
                    <a:p>
                      <a:r>
                        <a:rPr lang="en-US" dirty="0" smtClean="0"/>
                        <a:t>NPGS 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578,971</a:t>
                      </a:r>
                      <a:endParaRPr lang="en-US" dirty="0"/>
                    </a:p>
                  </a:txBody>
                  <a:tcPr/>
                </a:tc>
              </a:tr>
              <a:tr h="484541">
                <a:tc>
                  <a:txBody>
                    <a:bodyPr/>
                    <a:lstStyle/>
                    <a:p>
                      <a:r>
                        <a:rPr lang="en-US" dirty="0" smtClean="0"/>
                        <a:t>Non-NPGS Samples*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346,444</a:t>
                      </a:r>
                      <a:endParaRPr lang="en-US" dirty="0"/>
                    </a:p>
                  </a:txBody>
                  <a:tcPr/>
                </a:tc>
              </a:tr>
              <a:tr h="484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541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Genera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2,220</a:t>
                      </a:r>
                      <a:endParaRPr lang="en-US" dirty="0"/>
                    </a:p>
                  </a:txBody>
                  <a:tcPr/>
                </a:tc>
              </a:tr>
              <a:tr h="484541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13,209</a:t>
                      </a:r>
                      <a:endParaRPr lang="en-US" dirty="0"/>
                    </a:p>
                  </a:txBody>
                  <a:tcPr/>
                </a:tc>
              </a:tr>
              <a:tr h="484541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Accessions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533,655</a:t>
                      </a:r>
                      <a:endParaRPr lang="en-US" dirty="0"/>
                    </a:p>
                  </a:txBody>
                  <a:tcPr/>
                </a:tc>
              </a:tr>
              <a:tr h="836331">
                <a:tc>
                  <a:txBody>
                    <a:bodyPr/>
                    <a:lstStyle/>
                    <a:p>
                      <a:r>
                        <a:rPr lang="en-US" dirty="0" smtClean="0"/>
                        <a:t>*includes PVP, Security Backup, Quarantine, inactive inventory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13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Collection Sizes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7125"/>
            <a:ext cx="88392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70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20600"/>
              </p:ext>
            </p:extLst>
          </p:nvPr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Accessions in Storage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59,442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18,313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Sorghum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44,151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15,264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18,313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Cotton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6,203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2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NPGS sites </a:t>
            </a:r>
            <a:b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backed up at NCGRP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823970"/>
              </p:ext>
            </p:extLst>
          </p:nvPr>
        </p:nvGraphicFramePr>
        <p:xfrm>
          <a:off x="152400" y="14478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93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NCGRP 5 year history </a:t>
            </a:r>
            <a:b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Germination and Monitor Tests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749486"/>
              </p:ext>
            </p:extLst>
          </p:nvPr>
        </p:nvGraphicFramePr>
        <p:xfrm>
          <a:off x="304800" y="2057400"/>
          <a:ext cx="8534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10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year history of Svalbard Shipments</a:t>
            </a:r>
            <a:b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83,784 total NPGS samples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107823"/>
              </p:ext>
            </p:extLst>
          </p:nvPr>
        </p:nvGraphicFramePr>
        <p:xfrm>
          <a:off x="228600" y="1524000"/>
          <a:ext cx="8534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99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FY13 Clonal Collections in Cryopreservation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82799"/>
              </p:ext>
            </p:extLst>
          </p:nvPr>
        </p:nvGraphicFramePr>
        <p:xfrm>
          <a:off x="2362199" y="1487052"/>
          <a:ext cx="5943601" cy="4532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481"/>
                <a:gridCol w="3779196"/>
                <a:gridCol w="1502924"/>
              </a:tblGrid>
              <a:tr h="501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Genus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No. of accessions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effectLst/>
                        </a:rPr>
                        <a:t>A. </a:t>
                      </a:r>
                      <a:r>
                        <a:rPr lang="en-US" sz="1800" b="1" i="1" u="none" strike="noStrike" dirty="0" err="1">
                          <a:effectLst/>
                        </a:rPr>
                        <a:t>sativum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Cynodon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Fragaria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Humulus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effectLst/>
                        </a:rPr>
                        <a:t>Ipomoea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effectLst/>
                        </a:rPr>
                        <a:t>Musa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Pyrus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Rubus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Saccharum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effectLst/>
                        </a:rPr>
                        <a:t>S. tuber. </a:t>
                      </a:r>
                      <a:r>
                        <a:rPr lang="en-US" sz="1800" b="1" i="0" u="none" strike="noStrike" dirty="0">
                          <a:effectLst/>
                        </a:rPr>
                        <a:t>PVPO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effectLst/>
                        </a:rPr>
                        <a:t>S. </a:t>
                      </a:r>
                      <a:r>
                        <a:rPr lang="en-US" sz="1800" b="1" i="1" u="none" strike="noStrike" dirty="0" err="1">
                          <a:effectLst/>
                        </a:rPr>
                        <a:t>tuberosum</a:t>
                      </a:r>
                      <a:r>
                        <a:rPr lang="en-US" sz="1800" b="1" i="1" u="none" strike="noStrike" dirty="0">
                          <a:effectLst/>
                        </a:rPr>
                        <a:t> </a:t>
                      </a:r>
                      <a:r>
                        <a:rPr lang="en-US" sz="1800" b="1" i="0" u="none" strike="noStrike" dirty="0">
                          <a:effectLst/>
                        </a:rPr>
                        <a:t>'wild' </a:t>
                      </a:r>
                      <a:r>
                        <a:rPr lang="en-US" sz="1800" b="1" i="1" u="none" strike="noStrike" dirty="0">
                          <a:effectLst/>
                        </a:rPr>
                        <a:t>species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Vaccinium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err="1">
                          <a:effectLst/>
                        </a:rPr>
                        <a:t>Malus</a:t>
                      </a:r>
                      <a:r>
                        <a:rPr lang="en-US" sz="1800" b="1" i="1" u="none" strike="noStrike" dirty="0">
                          <a:effectLst/>
                        </a:rPr>
                        <a:t> 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168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\\np02-ncgrp-sp\PGRPP\VGPG\Web 2013 images\TC in tubes and boxes\Tubes ananas OK pt43.jpg"/>
          <p:cNvPicPr>
            <a:picLocks noChangeAspect="1" noChangeArrowheads="1"/>
          </p:cNvPicPr>
          <p:nvPr/>
        </p:nvPicPr>
        <p:blipFill>
          <a:blip r:embed="rId2" cstate="print"/>
          <a:srcRect l="9091" t="15575" r="15152" b="19013"/>
          <a:stretch>
            <a:fillRect/>
          </a:stretch>
        </p:blipFill>
        <p:spPr bwMode="auto">
          <a:xfrm>
            <a:off x="240480" y="1374648"/>
            <a:ext cx="1447800" cy="1216152"/>
          </a:xfrm>
          <a:prstGeom prst="rect">
            <a:avLst/>
          </a:prstGeom>
          <a:noFill/>
        </p:spPr>
      </p:pic>
      <p:pic>
        <p:nvPicPr>
          <p:cNvPr id="8" name="Picture 2" descr="\\np02-ncgrp-sp\PGRPP\VGPG\Musa\Musa pics\Musa pics 2011\Musa LN2 Recovery TARS 17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217" y="4419600"/>
            <a:ext cx="985872" cy="990600"/>
          </a:xfrm>
          <a:prstGeom prst="rect">
            <a:avLst/>
          </a:prstGeom>
          <a:noFill/>
        </p:spPr>
      </p:pic>
      <p:pic>
        <p:nvPicPr>
          <p:cNvPr id="10" name="Picture 3" descr="\\np02-ncgrp-sp\PGRPP\VGPG\Web 2013 images\Images for web\Corylus cultures 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67000"/>
            <a:ext cx="1117600" cy="1676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6553200"/>
            <a:ext cx="10679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solidFill>
                  <a:prstClr val="black"/>
                </a:solidFill>
              </a:rPr>
              <a:t>CryoVeg</a:t>
            </a:r>
            <a:r>
              <a:rPr lang="en-US" sz="900" b="1" dirty="0" smtClean="0">
                <a:solidFill>
                  <a:prstClr val="black"/>
                </a:solidFill>
              </a:rPr>
              <a:t> FY13 sum</a:t>
            </a:r>
            <a:endParaRPr lang="en-US" sz="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4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NPGS Accessions in Cryopreservation </a:t>
            </a:r>
            <a:b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9/30/13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1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34353"/>
              </p:ext>
            </p:extLst>
          </p:nvPr>
        </p:nvGraphicFramePr>
        <p:xfrm>
          <a:off x="1219200" y="1447800"/>
          <a:ext cx="670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167"/>
                <a:gridCol w="1105633"/>
                <a:gridCol w="12192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tissue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Genera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Species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Accessions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Shoot tips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1,680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Dormant buds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2,357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NPGS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4,037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Malus</a:t>
                      </a:r>
                      <a:r>
                        <a:rPr lang="en-US" b="1" dirty="0" smtClean="0"/>
                        <a:t> DB (Canada,</a:t>
                      </a:r>
                      <a:r>
                        <a:rPr lang="en-US" b="1" baseline="0" dirty="0" smtClean="0"/>
                        <a:t> black box)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4114800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NPGS has ca. 30,000 clonal accessions (5.3 % in the total No. of acc. of 562,559; </a:t>
            </a:r>
            <a:r>
              <a:rPr lang="en-US" sz="1000" b="1" dirty="0" smtClean="0"/>
              <a:t>GRIN 040513)</a:t>
            </a:r>
          </a:p>
          <a:p>
            <a:r>
              <a:rPr lang="en-US" b="1" dirty="0" smtClean="0"/>
              <a:t>Cryopreserved at PAGRPRU:  </a:t>
            </a:r>
            <a:r>
              <a:rPr lang="en-US" b="1" dirty="0" smtClean="0">
                <a:solidFill>
                  <a:srgbClr val="FF0000"/>
                </a:solidFill>
              </a:rPr>
              <a:t>4,037</a:t>
            </a:r>
            <a:r>
              <a:rPr lang="en-US" b="1" dirty="0" smtClean="0"/>
              <a:t> accessions </a:t>
            </a:r>
          </a:p>
          <a:p>
            <a:r>
              <a:rPr lang="en-US" b="1" dirty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13.5</a:t>
            </a:r>
            <a:r>
              <a:rPr lang="en-US" b="1" dirty="0" smtClean="0"/>
              <a:t> % of all clonal accessions</a:t>
            </a:r>
            <a:r>
              <a:rPr lang="en-US" b="1" dirty="0"/>
              <a:t>,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5.6 % via shoot tips, </a:t>
            </a:r>
          </a:p>
          <a:p>
            <a:r>
              <a:rPr lang="en-US" b="1" dirty="0"/>
              <a:t>	</a:t>
            </a:r>
            <a:r>
              <a:rPr lang="en-US" b="1" dirty="0" smtClean="0"/>
              <a:t>7.9 % via DB</a:t>
            </a:r>
          </a:p>
          <a:p>
            <a:endParaRPr lang="en-US" b="1" dirty="0"/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658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285</Words>
  <Application>Microsoft Office PowerPoint</Application>
  <PresentationFormat>On-screen Show (4:3)</PresentationFormat>
  <Paragraphs>127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CGC Chairs Meeting, 2013 David Dierig, Research Leader National Center for Genetic Resources Preservation (PAGRPRU) </vt:lpstr>
      <vt:lpstr>Collection Size (10/31/2013)</vt:lpstr>
      <vt:lpstr>Individual Collection Sizes</vt:lpstr>
      <vt:lpstr>PowerPoint Presentation</vt:lpstr>
      <vt:lpstr>NPGS sites  % backed up at NCGRP</vt:lpstr>
      <vt:lpstr>NCGRP 5 year history  Germination and Monitor Tests</vt:lpstr>
      <vt:lpstr>5 year history of Svalbard Shipments 83,784 total NPGS samples</vt:lpstr>
      <vt:lpstr>FY13 Clonal Collections in Cryopreservation</vt:lpstr>
      <vt:lpstr>NPGS Accessions in Cryopreservation  as of 9/30/13 </vt:lpstr>
      <vt:lpstr>FY14 Clonal Collections for Applied Cryo</vt:lpstr>
      <vt:lpstr>Visit to NCGRP by Secretary Vilsack November 6,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Dierig</dc:creator>
  <cp:lastModifiedBy>David Dierig</cp:lastModifiedBy>
  <cp:revision>18</cp:revision>
  <dcterms:created xsi:type="dcterms:W3CDTF">2013-11-18T21:24:39Z</dcterms:created>
  <dcterms:modified xsi:type="dcterms:W3CDTF">2013-11-21T17:45:24Z</dcterms:modified>
</cp:coreProperties>
</file>