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7" r:id="rId2"/>
  </p:sldIdLst>
  <p:sldSz cx="9144000" cy="6858000" type="screen4x3"/>
  <p:notesSz cx="6954838" cy="93091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DA970A-E41B-A007-08F2-3E68964A486D}" name="Eizenga, Georgia" initials="EG" userId="S::georgia.eizenga@usda.gov::fa18bb19-43cc-4024-939e-7b6cc55dc92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cClung, Anna" initials="" lastIdx="6" clrIdx="0"/>
  <p:cmAuthor id="2" name="Xueyan Sha" initials="" lastIdx="2" clrIdx="1"/>
  <p:cmAuthor id="3" name="Eizenga, Georgia"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7A90"/>
    <a:srgbClr val="FFFFFF"/>
    <a:srgbClr val="00279F"/>
    <a:srgbClr val="081D58"/>
    <a:srgbClr val="500093"/>
    <a:srgbClr val="4A0088"/>
    <a:srgbClr val="EF9100"/>
    <a:srgbClr val="FDE3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34" autoAdjust="0"/>
    <p:restoredTop sz="94660"/>
  </p:normalViewPr>
  <p:slideViewPr>
    <p:cSldViewPr showGuides="1">
      <p:cViewPr varScale="1">
        <p:scale>
          <a:sx n="114" d="100"/>
          <a:sy n="114" d="100"/>
        </p:scale>
        <p:origin x="192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6D14D4-CE1C-6C8E-67F2-7615F4B90B74}"/>
              </a:ext>
            </a:extLst>
          </p:cNvPr>
          <p:cNvSpPr>
            <a:spLocks noGrp="1" noChangeArrowheads="1"/>
          </p:cNvSpPr>
          <p:nvPr>
            <p:ph type="body" sz="quarter" idx="3"/>
          </p:nvPr>
        </p:nvSpPr>
        <p:spPr bwMode="auto">
          <a:xfrm>
            <a:off x="927100" y="4421188"/>
            <a:ext cx="5100638" cy="4186237"/>
          </a:xfrm>
          <a:prstGeom prst="rect">
            <a:avLst/>
          </a:prstGeom>
          <a:noFill/>
          <a:ln w="12700">
            <a:noFill/>
            <a:miter lim="800000"/>
            <a:headEnd/>
            <a:tailEnd/>
          </a:ln>
          <a:effectLst/>
        </p:spPr>
        <p:txBody>
          <a:bodyPr vert="horz" wrap="square" lIns="93499" tIns="45929" rIns="93499" bIns="4592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7C9A4190-06FD-A724-632B-256FABE40E28}"/>
              </a:ext>
            </a:extLst>
          </p:cNvPr>
          <p:cNvSpPr>
            <a:spLocks noGrp="1" noRot="1" noChangeAspect="1" noChangeArrowheads="1" noTextEdit="1"/>
          </p:cNvSpPr>
          <p:nvPr>
            <p:ph type="sldImg" idx="2"/>
          </p:nvPr>
        </p:nvSpPr>
        <p:spPr bwMode="auto">
          <a:xfrm>
            <a:off x="1158875" y="706438"/>
            <a:ext cx="4633913" cy="34766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8BB042C-5519-8174-E52F-D830C9502108}"/>
              </a:ext>
            </a:extLst>
          </p:cNvPr>
          <p:cNvSpPr>
            <a:spLocks noGrp="1" noRot="1" noChangeAspect="1" noChangeArrowheads="1" noTextEdit="1"/>
          </p:cNvSpPr>
          <p:nvPr>
            <p:ph type="sldImg"/>
          </p:nvPr>
        </p:nvSpPr>
        <p:spPr>
          <a:ln/>
        </p:spPr>
      </p:sp>
      <p:sp>
        <p:nvSpPr>
          <p:cNvPr id="4099" name="Notes Placeholder 2">
            <a:extLst>
              <a:ext uri="{FF2B5EF4-FFF2-40B4-BE49-F238E27FC236}">
                <a16:creationId xmlns:a16="http://schemas.microsoft.com/office/drawing/2014/main" id="{782925C2-1696-F5DF-AE1D-1E5E405B5F83}"/>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41411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386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6286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76900" cy="6286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488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2920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09189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143000"/>
            <a:ext cx="3810000" cy="529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3810000" cy="529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4762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3605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0278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699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556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5587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7571A0C-91AC-629A-B127-CE5BCCC023F1}"/>
              </a:ext>
            </a:extLst>
          </p:cNvPr>
          <p:cNvSpPr>
            <a:spLocks noGrp="1" noChangeArrowheads="1"/>
          </p:cNvSpPr>
          <p:nvPr>
            <p:ph type="title"/>
          </p:nvPr>
        </p:nvSpPr>
        <p:spPr bwMode="auto">
          <a:xfrm>
            <a:off x="685800" y="152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9E89CA9-0807-3EDA-14E9-4B120FDCDB27}"/>
              </a:ext>
            </a:extLst>
          </p:cNvPr>
          <p:cNvSpPr>
            <a:spLocks noGrp="1" noChangeArrowheads="1"/>
          </p:cNvSpPr>
          <p:nvPr>
            <p:ph type="body" idx="1"/>
          </p:nvPr>
        </p:nvSpPr>
        <p:spPr bwMode="auto">
          <a:xfrm>
            <a:off x="685800" y="1143000"/>
            <a:ext cx="7772400"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AAC93F8-02A0-B1D2-520F-1AC8BBC2821C}"/>
              </a:ext>
            </a:extLst>
          </p:cNvPr>
          <p:cNvSpPr>
            <a:spLocks noChangeArrowheads="1"/>
          </p:cNvSpPr>
          <p:nvPr/>
        </p:nvSpPr>
        <p:spPr bwMode="auto">
          <a:xfrm>
            <a:off x="76200" y="762000"/>
            <a:ext cx="8991600" cy="152400"/>
          </a:xfrm>
          <a:prstGeom prst="rect">
            <a:avLst/>
          </a:prstGeom>
          <a:gradFill rotWithShape="0">
            <a:gsLst>
              <a:gs pos="0">
                <a:srgbClr val="B0011C"/>
              </a:gs>
              <a:gs pos="50000">
                <a:srgbClr val="FC0128"/>
              </a:gs>
              <a:gs pos="100000">
                <a:srgbClr val="B0011C"/>
              </a:gs>
            </a:gsLst>
            <a:lin ang="5400000" scaled="1"/>
          </a:gradFill>
          <a:ln>
            <a:noFill/>
          </a:ln>
        </p:spPr>
        <p:txBody>
          <a:bodyPr wrap="none" anchor="ctr"/>
          <a:lstStyle>
            <a:lvl1pPr>
              <a:defRPr sz="2000" b="1">
                <a:solidFill>
                  <a:schemeClr val="tx1"/>
                </a:solidFill>
                <a:latin typeface="Arial" panose="020B0604020202020204" pitchFamily="34" charset="0"/>
                <a:cs typeface="Arial" panose="020B0604020202020204" pitchFamily="34" charset="0"/>
              </a:defRPr>
            </a:lvl1pPr>
            <a:lvl2pPr marL="742950" indent="-285750">
              <a:defRPr sz="2000" b="1">
                <a:solidFill>
                  <a:schemeClr val="tx1"/>
                </a:solidFill>
                <a:latin typeface="Arial" panose="020B0604020202020204" pitchFamily="34" charset="0"/>
                <a:cs typeface="Arial" panose="020B0604020202020204" pitchFamily="34" charset="0"/>
              </a:defRPr>
            </a:lvl2pPr>
            <a:lvl3pPr marL="1143000" indent="-228600">
              <a:defRPr sz="2000" b="1">
                <a:solidFill>
                  <a:schemeClr val="tx1"/>
                </a:solidFill>
                <a:latin typeface="Arial" panose="020B0604020202020204" pitchFamily="34" charset="0"/>
                <a:cs typeface="Arial" panose="020B0604020202020204" pitchFamily="34" charset="0"/>
              </a:defRPr>
            </a:lvl3pPr>
            <a:lvl4pPr marL="1600200" indent="-228600">
              <a:defRPr sz="2000" b="1">
                <a:solidFill>
                  <a:schemeClr val="tx1"/>
                </a:solidFill>
                <a:latin typeface="Arial" panose="020B0604020202020204" pitchFamily="34" charset="0"/>
                <a:cs typeface="Arial" panose="020B0604020202020204" pitchFamily="34" charset="0"/>
              </a:defRPr>
            </a:lvl4pPr>
            <a:lvl5pPr marL="2057400" indent="-228600">
              <a:defRPr sz="2000"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2800" b="1">
          <a:solidFill>
            <a:schemeClr val="tx1"/>
          </a:solidFill>
          <a:latin typeface="+mj-lt"/>
          <a:ea typeface="+mj-ea"/>
          <a:cs typeface="+mj-cs"/>
        </a:defRPr>
      </a:lvl1pPr>
      <a:lvl2pPr algn="ctr" rtl="0" eaLnBrk="0" fontAlgn="base" hangingPunct="0">
        <a:spcBef>
          <a:spcPct val="0"/>
        </a:spcBef>
        <a:spcAft>
          <a:spcPct val="0"/>
        </a:spcAft>
        <a:defRPr sz="2800" b="1">
          <a:solidFill>
            <a:schemeClr val="tx1"/>
          </a:solidFill>
          <a:latin typeface="Arial" charset="0"/>
        </a:defRPr>
      </a:lvl2pPr>
      <a:lvl3pPr algn="ctr" rtl="0" eaLnBrk="0" fontAlgn="base" hangingPunct="0">
        <a:spcBef>
          <a:spcPct val="0"/>
        </a:spcBef>
        <a:spcAft>
          <a:spcPct val="0"/>
        </a:spcAft>
        <a:defRPr sz="2800" b="1">
          <a:solidFill>
            <a:schemeClr val="tx1"/>
          </a:solidFill>
          <a:latin typeface="Arial" charset="0"/>
        </a:defRPr>
      </a:lvl3pPr>
      <a:lvl4pPr algn="ctr" rtl="0" eaLnBrk="0" fontAlgn="base" hangingPunct="0">
        <a:spcBef>
          <a:spcPct val="0"/>
        </a:spcBef>
        <a:spcAft>
          <a:spcPct val="0"/>
        </a:spcAft>
        <a:defRPr sz="2800" b="1">
          <a:solidFill>
            <a:schemeClr val="tx1"/>
          </a:solidFill>
          <a:latin typeface="Arial" charset="0"/>
        </a:defRPr>
      </a:lvl4pPr>
      <a:lvl5pPr algn="ctr" rtl="0" eaLnBrk="0" fontAlgn="base" hangingPunct="0">
        <a:spcBef>
          <a:spcPct val="0"/>
        </a:spcBef>
        <a:spcAft>
          <a:spcPct val="0"/>
        </a:spcAft>
        <a:defRPr sz="2800" b="1">
          <a:solidFill>
            <a:schemeClr val="tx1"/>
          </a:solidFill>
          <a:latin typeface="Arial" charset="0"/>
        </a:defRPr>
      </a:lvl5pPr>
      <a:lvl6pPr marL="457200" algn="ctr" rtl="0" eaLnBrk="0" fontAlgn="base" hangingPunct="0">
        <a:spcBef>
          <a:spcPct val="0"/>
        </a:spcBef>
        <a:spcAft>
          <a:spcPct val="0"/>
        </a:spcAft>
        <a:defRPr sz="2800" b="1">
          <a:solidFill>
            <a:schemeClr val="tx1"/>
          </a:solidFill>
          <a:latin typeface="Arial" charset="0"/>
        </a:defRPr>
      </a:lvl6pPr>
      <a:lvl7pPr marL="914400" algn="ctr" rtl="0" eaLnBrk="0" fontAlgn="base" hangingPunct="0">
        <a:spcBef>
          <a:spcPct val="0"/>
        </a:spcBef>
        <a:spcAft>
          <a:spcPct val="0"/>
        </a:spcAft>
        <a:defRPr sz="2800" b="1">
          <a:solidFill>
            <a:schemeClr val="tx1"/>
          </a:solidFill>
          <a:latin typeface="Arial" charset="0"/>
        </a:defRPr>
      </a:lvl7pPr>
      <a:lvl8pPr marL="1371600" algn="ctr" rtl="0" eaLnBrk="0" fontAlgn="base" hangingPunct="0">
        <a:spcBef>
          <a:spcPct val="0"/>
        </a:spcBef>
        <a:spcAft>
          <a:spcPct val="0"/>
        </a:spcAft>
        <a:defRPr sz="2800" b="1">
          <a:solidFill>
            <a:schemeClr val="tx1"/>
          </a:solidFill>
          <a:latin typeface="Arial" charset="0"/>
        </a:defRPr>
      </a:lvl8pPr>
      <a:lvl9pPr marL="1828800" algn="ctr" rtl="0" eaLnBrk="0" fontAlgn="base" hangingPunct="0">
        <a:spcBef>
          <a:spcPct val="0"/>
        </a:spcBef>
        <a:spcAft>
          <a:spcPct val="0"/>
        </a:spcAft>
        <a:defRPr sz="2800" b="1">
          <a:solidFill>
            <a:schemeClr val="tx1"/>
          </a:solidFill>
          <a:latin typeface="Arial" charset="0"/>
        </a:defRPr>
      </a:lvl9pPr>
    </p:titleStyle>
    <p:bodyStyle>
      <a:lvl1pPr marL="177800" indent="-177800" algn="l" rtl="0" eaLnBrk="0" fontAlgn="base" hangingPunct="0">
        <a:spcBef>
          <a:spcPct val="20000"/>
        </a:spcBef>
        <a:spcAft>
          <a:spcPct val="0"/>
        </a:spcAft>
        <a:buChar char="•"/>
        <a:defRPr sz="2000" b="1">
          <a:solidFill>
            <a:schemeClr val="tx1"/>
          </a:solidFill>
          <a:latin typeface="+mn-lt"/>
          <a:ea typeface="+mn-ea"/>
          <a:cs typeface="+mn-cs"/>
        </a:defRPr>
      </a:lvl1pPr>
      <a:lvl2pPr marL="406400" indent="-114300" algn="l" rtl="0" eaLnBrk="0" fontAlgn="base" hangingPunct="0">
        <a:spcBef>
          <a:spcPct val="20000"/>
        </a:spcBef>
        <a:spcAft>
          <a:spcPct val="0"/>
        </a:spcAft>
        <a:buSzPct val="100000"/>
        <a:buChar char="•"/>
        <a:defRPr b="1">
          <a:solidFill>
            <a:schemeClr val="tx1"/>
          </a:solidFill>
          <a:latin typeface="+mn-lt"/>
        </a:defRPr>
      </a:lvl2pPr>
      <a:lvl3pPr marL="863600" indent="-228600" algn="l" rtl="0" eaLnBrk="0" fontAlgn="base" hangingPunct="0">
        <a:spcBef>
          <a:spcPct val="20000"/>
        </a:spcBef>
        <a:spcAft>
          <a:spcPct val="0"/>
        </a:spcAft>
        <a:buSzPct val="100000"/>
        <a:buChar char="–"/>
        <a:defRPr sz="1400" b="1">
          <a:solidFill>
            <a:schemeClr val="tx1"/>
          </a:solidFill>
          <a:latin typeface="+mn-lt"/>
        </a:defRPr>
      </a:lvl3pPr>
      <a:lvl4pPr marL="1206500" indent="-228600" algn="l" rtl="0" eaLnBrk="0" fontAlgn="base" hangingPunct="0">
        <a:spcBef>
          <a:spcPct val="20000"/>
        </a:spcBef>
        <a:spcAft>
          <a:spcPct val="0"/>
        </a:spcAft>
        <a:buSzPct val="100000"/>
        <a:buChar char="–"/>
        <a:defRPr sz="2000">
          <a:solidFill>
            <a:schemeClr val="tx1"/>
          </a:solidFill>
          <a:latin typeface="+mn-lt"/>
        </a:defRPr>
      </a:lvl4pPr>
      <a:lvl5pPr marL="1549400" indent="-228600" algn="l" rtl="0" eaLnBrk="0" fontAlgn="base" hangingPunct="0">
        <a:spcBef>
          <a:spcPct val="20000"/>
        </a:spcBef>
        <a:spcAft>
          <a:spcPct val="0"/>
        </a:spcAft>
        <a:buSzPct val="100000"/>
        <a:buChar char="•"/>
        <a:defRPr sz="2000">
          <a:solidFill>
            <a:schemeClr val="tx1"/>
          </a:solidFill>
          <a:latin typeface="+mn-lt"/>
        </a:defRPr>
      </a:lvl5pPr>
      <a:lvl6pPr marL="2006600" indent="-228600" algn="l" rtl="0" eaLnBrk="0" fontAlgn="base" hangingPunct="0">
        <a:spcBef>
          <a:spcPct val="20000"/>
        </a:spcBef>
        <a:spcAft>
          <a:spcPct val="0"/>
        </a:spcAft>
        <a:buSzPct val="100000"/>
        <a:buChar char="•"/>
        <a:defRPr sz="2000">
          <a:solidFill>
            <a:schemeClr val="tx1"/>
          </a:solidFill>
          <a:latin typeface="+mn-lt"/>
        </a:defRPr>
      </a:lvl6pPr>
      <a:lvl7pPr marL="2463800" indent="-228600" algn="l" rtl="0" eaLnBrk="0" fontAlgn="base" hangingPunct="0">
        <a:spcBef>
          <a:spcPct val="20000"/>
        </a:spcBef>
        <a:spcAft>
          <a:spcPct val="0"/>
        </a:spcAft>
        <a:buSzPct val="100000"/>
        <a:buChar char="•"/>
        <a:defRPr sz="2000">
          <a:solidFill>
            <a:schemeClr val="tx1"/>
          </a:solidFill>
          <a:latin typeface="+mn-lt"/>
        </a:defRPr>
      </a:lvl7pPr>
      <a:lvl8pPr marL="2921000" indent="-228600" algn="l" rtl="0" eaLnBrk="0" fontAlgn="base" hangingPunct="0">
        <a:spcBef>
          <a:spcPct val="20000"/>
        </a:spcBef>
        <a:spcAft>
          <a:spcPct val="0"/>
        </a:spcAft>
        <a:buSzPct val="100000"/>
        <a:buChar char="•"/>
        <a:defRPr sz="2000">
          <a:solidFill>
            <a:schemeClr val="tx1"/>
          </a:solidFill>
          <a:latin typeface="+mn-lt"/>
        </a:defRPr>
      </a:lvl8pPr>
      <a:lvl9pPr marL="3378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89ABA00-2876-EF89-D04C-AD204F150143}"/>
              </a:ext>
            </a:extLst>
          </p:cNvPr>
          <p:cNvSpPr>
            <a:spLocks noGrp="1" noChangeArrowheads="1"/>
          </p:cNvSpPr>
          <p:nvPr>
            <p:ph type="title"/>
          </p:nvPr>
        </p:nvSpPr>
        <p:spPr>
          <a:xfrm>
            <a:off x="0" y="304800"/>
            <a:ext cx="9144000" cy="381000"/>
          </a:xfrm>
        </p:spPr>
        <p:txBody>
          <a:bodyPr/>
          <a:lstStyle/>
          <a:p>
            <a:r>
              <a:rPr lang="en-US" altLang="en-US" dirty="0"/>
              <a:t>Crop Vulnerability Update for Rice</a:t>
            </a:r>
          </a:p>
        </p:txBody>
      </p:sp>
      <p:sp>
        <p:nvSpPr>
          <p:cNvPr id="2051" name="Rectangle 3">
            <a:extLst>
              <a:ext uri="{FF2B5EF4-FFF2-40B4-BE49-F238E27FC236}">
                <a16:creationId xmlns:a16="http://schemas.microsoft.com/office/drawing/2014/main" id="{EEE8FF48-B31F-94DD-7DA0-A88FB144CF0F}"/>
              </a:ext>
            </a:extLst>
          </p:cNvPr>
          <p:cNvSpPr>
            <a:spLocks noGrp="1" noChangeArrowheads="1"/>
          </p:cNvSpPr>
          <p:nvPr>
            <p:ph type="body" idx="1"/>
          </p:nvPr>
        </p:nvSpPr>
        <p:spPr>
          <a:xfrm>
            <a:off x="76200" y="3692525"/>
            <a:ext cx="4478338" cy="3165475"/>
          </a:xfrm>
        </p:spPr>
        <p:txBody>
          <a:bodyPr/>
          <a:lstStyle/>
          <a:p>
            <a:pPr marL="114300" indent="-114300" algn="ctr">
              <a:buFontTx/>
              <a:buNone/>
              <a:defRPr/>
            </a:pPr>
            <a:r>
              <a:rPr lang="en-US" altLang="en-US" sz="1400" dirty="0"/>
              <a:t>Genetic research &amp; breeding capacities</a:t>
            </a:r>
          </a:p>
          <a:p>
            <a:pPr marL="117475" indent="-117475">
              <a:spcBef>
                <a:spcPts val="0"/>
              </a:spcBef>
              <a:spcAft>
                <a:spcPts val="300"/>
              </a:spcAft>
              <a:defRPr/>
            </a:pPr>
            <a:r>
              <a:rPr lang="en-US" altLang="en-US" sz="1100" b="0" dirty="0">
                <a:cs typeface="Arial" panose="020B0604020202020204" pitchFamily="34" charset="0"/>
              </a:rPr>
              <a:t>ARS breeding and genetics programs at Stuttgart, AR and Davis, CA; genome databases including </a:t>
            </a:r>
            <a:r>
              <a:rPr lang="en-US" altLang="en-US" sz="1100" b="0" dirty="0" err="1">
                <a:cs typeface="Arial" panose="020B0604020202020204" pitchFamily="34" charset="0"/>
              </a:rPr>
              <a:t>Gramene</a:t>
            </a:r>
            <a:r>
              <a:rPr lang="en-US" altLang="en-US" sz="1100" b="0" dirty="0">
                <a:cs typeface="Arial" panose="020B0604020202020204" pitchFamily="34" charset="0"/>
              </a:rPr>
              <a:t> at Cold Spring Harbor, NY and </a:t>
            </a:r>
            <a:r>
              <a:rPr lang="en-US" altLang="en-US" sz="1100" b="0" dirty="0" err="1">
                <a:cs typeface="Arial" panose="020B0604020202020204" pitchFamily="34" charset="0"/>
              </a:rPr>
              <a:t>Ricebase</a:t>
            </a:r>
            <a:r>
              <a:rPr lang="en-US" altLang="en-US" sz="1100" b="0" dirty="0">
                <a:cs typeface="Arial" panose="020B0604020202020204" pitchFamily="34" charset="0"/>
              </a:rPr>
              <a:t>, an integrative database for rice, at Stuttgart, AR (hosted at Cornell U).</a:t>
            </a:r>
          </a:p>
          <a:p>
            <a:pPr marL="117475" indent="-117475">
              <a:spcBef>
                <a:spcPts val="0"/>
              </a:spcBef>
              <a:spcAft>
                <a:spcPts val="300"/>
              </a:spcAft>
              <a:defRPr/>
            </a:pPr>
            <a:r>
              <a:rPr lang="en-US" altLang="en-US" sz="1100" b="0" dirty="0">
                <a:cs typeface="Arial" panose="020B0604020202020204" pitchFamily="34" charset="0"/>
              </a:rPr>
              <a:t>US university genetics and breeding programs at U Arkansas; U California-Davis (associated with CCRRF); Cornell U; Louisiana State U; Mississippi State U; Texas A&amp;M U.  </a:t>
            </a:r>
          </a:p>
          <a:p>
            <a:pPr marL="117475" indent="-117475">
              <a:spcBef>
                <a:spcPts val="0"/>
              </a:spcBef>
              <a:spcAft>
                <a:spcPts val="300"/>
              </a:spcAft>
              <a:defRPr/>
            </a:pPr>
            <a:r>
              <a:rPr lang="en-US" altLang="en-US" sz="1100" b="0" dirty="0">
                <a:cs typeface="Arial" panose="020B0604020202020204" pitchFamily="34" charset="0"/>
              </a:rPr>
              <a:t>US industry breeding programs (e.g., RiceTec, California Cooperative Rice Research Foundation (CCRRF), Lundberg Family Farms, </a:t>
            </a:r>
            <a:r>
              <a:rPr lang="en-US" altLang="en-US" sz="1100" b="0" dirty="0" err="1">
                <a:cs typeface="Arial" panose="020B0604020202020204" pitchFamily="34" charset="0"/>
              </a:rPr>
              <a:t>Nutrien</a:t>
            </a:r>
            <a:r>
              <a:rPr lang="en-US" altLang="en-US" sz="1100" b="0" dirty="0">
                <a:cs typeface="Arial" panose="020B0604020202020204" pitchFamily="34" charset="0"/>
              </a:rPr>
              <a:t> Ag Solutions).</a:t>
            </a:r>
          </a:p>
          <a:p>
            <a:pPr marL="117475" indent="-117475">
              <a:spcBef>
                <a:spcPts val="0"/>
              </a:spcBef>
              <a:spcAft>
                <a:spcPts val="300"/>
              </a:spcAft>
              <a:defRPr/>
            </a:pPr>
            <a:r>
              <a:rPr lang="en-US" altLang="en-US" sz="1100" b="0" dirty="0">
                <a:cs typeface="Arial" panose="020B0604020202020204" pitchFamily="34" charset="0"/>
              </a:rPr>
              <a:t>Strong national research and breeding programs in numerous Asian nations.</a:t>
            </a:r>
          </a:p>
          <a:p>
            <a:pPr marL="117475" indent="-117475">
              <a:spcBef>
                <a:spcPts val="0"/>
              </a:spcBef>
              <a:spcAft>
                <a:spcPts val="300"/>
              </a:spcAft>
              <a:defRPr/>
            </a:pPr>
            <a:r>
              <a:rPr lang="en-US" altLang="en-US" sz="1100" b="0" dirty="0">
                <a:cs typeface="Arial" panose="020B0604020202020204" pitchFamily="34" charset="0"/>
              </a:rPr>
              <a:t>Strong international research and breeding programs in Asia, Central and South America, and genebank capacity at CGIAR centers like IRRI, Philippines and Africa Rice Center, Côte d'Ivoire. </a:t>
            </a:r>
          </a:p>
          <a:p>
            <a:pPr marL="117475" indent="-117475">
              <a:spcBef>
                <a:spcPts val="0"/>
              </a:spcBef>
              <a:spcAft>
                <a:spcPts val="300"/>
              </a:spcAft>
              <a:buFontTx/>
              <a:buNone/>
              <a:defRPr/>
            </a:pPr>
            <a:endParaRPr lang="en-US" altLang="en-US" sz="1100" dirty="0"/>
          </a:p>
          <a:p>
            <a:pPr marL="114300" indent="-114300">
              <a:lnSpc>
                <a:spcPts val="1500"/>
              </a:lnSpc>
              <a:spcBef>
                <a:spcPct val="60000"/>
              </a:spcBef>
              <a:defRPr/>
            </a:pPr>
            <a:endParaRPr lang="en-US" altLang="en-US" sz="1800" dirty="0"/>
          </a:p>
        </p:txBody>
      </p:sp>
      <p:sp>
        <p:nvSpPr>
          <p:cNvPr id="3076" name="Rectangle 4">
            <a:extLst>
              <a:ext uri="{FF2B5EF4-FFF2-40B4-BE49-F238E27FC236}">
                <a16:creationId xmlns:a16="http://schemas.microsoft.com/office/drawing/2014/main" id="{D744EC1D-824E-9604-02C0-97EA0D5BCF7C}"/>
              </a:ext>
            </a:extLst>
          </p:cNvPr>
          <p:cNvSpPr>
            <a:spLocks noChangeArrowheads="1"/>
          </p:cNvSpPr>
          <p:nvPr/>
        </p:nvSpPr>
        <p:spPr bwMode="auto">
          <a:xfrm>
            <a:off x="4589463" y="881063"/>
            <a:ext cx="4495800" cy="291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114300" indent="-114300">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buFontTx/>
              <a:buNone/>
            </a:pPr>
            <a:r>
              <a:rPr lang="en-US" altLang="en-US" sz="1400" dirty="0"/>
              <a:t>NPGS PGR Status &amp; Impacts</a:t>
            </a:r>
          </a:p>
          <a:p>
            <a:pPr>
              <a:spcBef>
                <a:spcPct val="0"/>
              </a:spcBef>
              <a:spcAft>
                <a:spcPts val="300"/>
              </a:spcAft>
            </a:pPr>
            <a:r>
              <a:rPr lang="en-US" altLang="en-US" sz="1050" u="sng" dirty="0"/>
              <a:t>Status</a:t>
            </a:r>
            <a:r>
              <a:rPr lang="en-US" altLang="en-US" sz="1050" dirty="0"/>
              <a:t>: </a:t>
            </a:r>
            <a:r>
              <a:rPr lang="en-US" altLang="en-US" sz="1050" b="0" dirty="0"/>
              <a:t>Collections of varieties, breeding stocks, and CWR (19,000+ accessions) at Aberdeen, ID; genetic stocks (37,000+ accessions) at Stuttgart, AR safeguarded as seeds in cold storage. Most accessions available for distribution and backed up at Ft. Collins.  Seeds regularly tested for germination and/or seedborne diseases and regenerated as needed.</a:t>
            </a:r>
          </a:p>
          <a:p>
            <a:pPr>
              <a:spcBef>
                <a:spcPct val="0"/>
              </a:spcBef>
              <a:spcAft>
                <a:spcPts val="300"/>
              </a:spcAft>
            </a:pPr>
            <a:r>
              <a:rPr lang="en-US" altLang="en-US" sz="1050" u="sng" dirty="0"/>
              <a:t>Impacts</a:t>
            </a:r>
            <a:r>
              <a:rPr lang="en-US" altLang="en-US" sz="1050" dirty="0"/>
              <a:t>: </a:t>
            </a:r>
            <a:r>
              <a:rPr lang="en-US" altLang="en-US" sz="1050" b="0" dirty="0"/>
              <a:t>Protects and genetically improves valuable US grain crop with more than $3 billion/year in production value.</a:t>
            </a:r>
            <a:r>
              <a:rPr lang="en-US" altLang="en-US" sz="1050" b="0" dirty="0">
                <a:ea typeface="Calibri" panose="020F0502020204030204" pitchFamily="34" charset="0"/>
              </a:rPr>
              <a:t> </a:t>
            </a:r>
          </a:p>
          <a:p>
            <a:pPr>
              <a:spcBef>
                <a:spcPct val="0"/>
              </a:spcBef>
              <a:spcAft>
                <a:spcPts val="300"/>
              </a:spcAft>
            </a:pPr>
            <a:r>
              <a:rPr lang="en-US" altLang="en-US" sz="1050" b="0" dirty="0">
                <a:ea typeface="Calibri" panose="020F0502020204030204" pitchFamily="34" charset="0"/>
              </a:rPr>
              <a:t>Preserves and distributes base germplasm (9,000 accessions/</a:t>
            </a:r>
            <a:r>
              <a:rPr lang="en-US" altLang="en-US" sz="1050" b="0" dirty="0" err="1">
                <a:ea typeface="Calibri" panose="020F0502020204030204" pitchFamily="34" charset="0"/>
              </a:rPr>
              <a:t>yr</a:t>
            </a:r>
            <a:r>
              <a:rPr lang="en-US" altLang="en-US" sz="1050" b="0" dirty="0">
                <a:ea typeface="Calibri" panose="020F0502020204030204" pitchFamily="34" charset="0"/>
              </a:rPr>
              <a:t>) as potential sources of host-plant resistance to diseases and pests; materials for rice research; and base genetics for specialty rice varieties and rice breeding.</a:t>
            </a:r>
          </a:p>
          <a:p>
            <a:pPr>
              <a:spcBef>
                <a:spcPct val="0"/>
              </a:spcBef>
              <a:spcAft>
                <a:spcPts val="300"/>
              </a:spcAft>
            </a:pPr>
            <a:r>
              <a:rPr lang="en-US" altLang="en-US" sz="1050" b="0" dirty="0">
                <a:ea typeface="Calibri" panose="020F0502020204030204" pitchFamily="34" charset="0"/>
              </a:rPr>
              <a:t>For the NPGS rice collection, 2,130 accessions distributed since 2020.</a:t>
            </a:r>
          </a:p>
          <a:p>
            <a:pPr>
              <a:spcBef>
                <a:spcPct val="0"/>
              </a:spcBef>
              <a:spcAft>
                <a:spcPts val="300"/>
              </a:spcAft>
            </a:pPr>
            <a:r>
              <a:rPr lang="en-US" altLang="en-US" sz="1050" b="0" dirty="0">
                <a:ea typeface="Calibri" panose="020F0502020204030204" pitchFamily="34" charset="0"/>
              </a:rPr>
              <a:t>For the rice genetic stocks, 35,670 accessions distributed since 2020 in 288 orders.</a:t>
            </a:r>
            <a:endParaRPr lang="en-US" altLang="en-US" sz="1050" u="sng" dirty="0"/>
          </a:p>
        </p:txBody>
      </p:sp>
      <p:sp>
        <p:nvSpPr>
          <p:cNvPr id="3077" name="Line 5">
            <a:extLst>
              <a:ext uri="{FF2B5EF4-FFF2-40B4-BE49-F238E27FC236}">
                <a16:creationId xmlns:a16="http://schemas.microsoft.com/office/drawing/2014/main" id="{02B4BFAA-9AB3-E5D9-8F3A-83B9AC0D3B12}"/>
              </a:ext>
            </a:extLst>
          </p:cNvPr>
          <p:cNvSpPr>
            <a:spLocks noChangeShapeType="1"/>
          </p:cNvSpPr>
          <p:nvPr/>
        </p:nvSpPr>
        <p:spPr bwMode="auto">
          <a:xfrm>
            <a:off x="234950" y="3692525"/>
            <a:ext cx="8750300" cy="0"/>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8" name="Line 6">
            <a:extLst>
              <a:ext uri="{FF2B5EF4-FFF2-40B4-BE49-F238E27FC236}">
                <a16:creationId xmlns:a16="http://schemas.microsoft.com/office/drawing/2014/main" id="{8AC1B3C5-B789-19EE-1147-B94543376F9D}"/>
              </a:ext>
            </a:extLst>
          </p:cNvPr>
          <p:cNvSpPr>
            <a:spLocks noChangeShapeType="1"/>
          </p:cNvSpPr>
          <p:nvPr/>
        </p:nvSpPr>
        <p:spPr bwMode="auto">
          <a:xfrm>
            <a:off x="4572000" y="914400"/>
            <a:ext cx="0" cy="5818188"/>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9" name="Rectangle 7">
            <a:extLst>
              <a:ext uri="{FF2B5EF4-FFF2-40B4-BE49-F238E27FC236}">
                <a16:creationId xmlns:a16="http://schemas.microsoft.com/office/drawing/2014/main" id="{555A6FAA-C14C-F126-0474-95D60C403154}"/>
              </a:ext>
            </a:extLst>
          </p:cNvPr>
          <p:cNvSpPr>
            <a:spLocks noChangeArrowheads="1"/>
          </p:cNvSpPr>
          <p:nvPr/>
        </p:nvSpPr>
        <p:spPr bwMode="auto">
          <a:xfrm>
            <a:off x="4572000" y="3714750"/>
            <a:ext cx="4478338" cy="3105978"/>
          </a:xfrm>
          <a:prstGeom prst="rect">
            <a:avLst/>
          </a:prstGeom>
          <a:noFill/>
          <a:ln>
            <a:noFill/>
          </a:ln>
        </p:spPr>
        <p:txBody>
          <a:bodyPr lIns="90488" tIns="44450" rIns="90488" bIns="44450">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spcBef>
                <a:spcPct val="0"/>
              </a:spcBef>
              <a:buFontTx/>
              <a:buNone/>
              <a:defRPr/>
            </a:pPr>
            <a:r>
              <a:rPr lang="en-US" altLang="en-US" sz="1400" dirty="0"/>
              <a:t>Priority Issues</a:t>
            </a:r>
            <a:endParaRPr lang="en-US" altLang="en-US" sz="1200" b="0" dirty="0"/>
          </a:p>
          <a:p>
            <a:pPr marL="117475" indent="-117475">
              <a:spcBef>
                <a:spcPct val="0"/>
              </a:spcBef>
              <a:spcAft>
                <a:spcPts val="300"/>
              </a:spcAft>
              <a:defRPr/>
            </a:pPr>
            <a:r>
              <a:rPr lang="en-US" altLang="en-US" sz="1100" b="0" dirty="0">
                <a:latin typeface="+mn-lt"/>
              </a:rPr>
              <a:t>Genetic base of US rice must be broadened due to climate change, emerging diseases (e.g. kernel smut, false smut, narrow brown leaf spot), etc. </a:t>
            </a:r>
          </a:p>
          <a:p>
            <a:pPr marL="117475" indent="-117475">
              <a:spcBef>
                <a:spcPct val="0"/>
              </a:spcBef>
              <a:spcAft>
                <a:spcPts val="300"/>
              </a:spcAft>
              <a:defRPr/>
            </a:pPr>
            <a:r>
              <a:rPr lang="en-US" altLang="en-US" sz="1100" b="0" dirty="0">
                <a:latin typeface="+mn-lt"/>
                <a:cs typeface="Calibri" panose="020F0502020204030204" pitchFamily="34" charset="0"/>
              </a:rPr>
              <a:t>Additional budgetary support crucial for expanding NPGS rice genebanks, for regenerating samples, developing improved high throughput phenotyping methods, handling high demand, evaluations for resistances to diseases and insect pests, adaptation to new cultivation systems, and  flavor traits.</a:t>
            </a:r>
          </a:p>
          <a:p>
            <a:pPr marL="117475" indent="-117475">
              <a:spcBef>
                <a:spcPct val="0"/>
              </a:spcBef>
              <a:spcAft>
                <a:spcPts val="300"/>
              </a:spcAft>
              <a:defRPr/>
            </a:pPr>
            <a:r>
              <a:rPr lang="en-US" altLang="en-US" sz="1100" b="0" dirty="0">
                <a:latin typeface="+mn-lt"/>
                <a:cs typeface="Calibri" panose="020F0502020204030204" pitchFamily="34" charset="0"/>
              </a:rPr>
              <a:t>More budgetary support for expanded  public-sector breeding capacity to enhance resistance to biotic and abiotic stresses and quality traits.</a:t>
            </a:r>
          </a:p>
          <a:p>
            <a:pPr marL="117475" indent="-117475">
              <a:spcBef>
                <a:spcPct val="0"/>
              </a:spcBef>
              <a:spcAft>
                <a:spcPts val="300"/>
              </a:spcAft>
              <a:defRPr/>
            </a:pPr>
            <a:r>
              <a:rPr lang="en-US" altLang="en-US" sz="1100" b="0" dirty="0">
                <a:latin typeface="+mn-lt"/>
                <a:cs typeface="Calibri" panose="020F0502020204030204" pitchFamily="34" charset="0"/>
              </a:rPr>
              <a:t>Accelerate rate of importing exotic PGR including new aromatic rices, from IRRI under quarantine conditions and with acceptable access and benefit-sharing arrangements.</a:t>
            </a:r>
          </a:p>
          <a:p>
            <a:pPr marL="117475" indent="-117475">
              <a:spcBef>
                <a:spcPct val="0"/>
              </a:spcBef>
              <a:defRPr/>
            </a:pPr>
            <a:endParaRPr lang="en-US" altLang="en-US" sz="1800" dirty="0"/>
          </a:p>
        </p:txBody>
      </p:sp>
      <p:sp>
        <p:nvSpPr>
          <p:cNvPr id="3080" name="Rectangle 8">
            <a:extLst>
              <a:ext uri="{FF2B5EF4-FFF2-40B4-BE49-F238E27FC236}">
                <a16:creationId xmlns:a16="http://schemas.microsoft.com/office/drawing/2014/main" id="{96B8D4F0-C298-1D52-A06B-C5388082B510}"/>
              </a:ext>
            </a:extLst>
          </p:cNvPr>
          <p:cNvSpPr>
            <a:spLocks noChangeArrowheads="1"/>
          </p:cNvSpPr>
          <p:nvPr/>
        </p:nvSpPr>
        <p:spPr bwMode="auto">
          <a:xfrm>
            <a:off x="114300" y="858838"/>
            <a:ext cx="4495800" cy="2833687"/>
          </a:xfrm>
          <a:prstGeom prst="rect">
            <a:avLst/>
          </a:prstGeom>
          <a:noFill/>
          <a:ln>
            <a:noFill/>
          </a:ln>
        </p:spPr>
        <p:txBody>
          <a:bodyPr lIns="90488" tIns="44450" rIns="90488" bIns="44450"/>
          <a:lstStyle>
            <a:lvl1pPr marL="114300" indent="-114300">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buFontTx/>
              <a:buNone/>
              <a:defRPr/>
            </a:pPr>
            <a:r>
              <a:rPr lang="en-US" altLang="en-US" sz="1400" dirty="0"/>
              <a:t>Vulnerabilities &amp;Threats</a:t>
            </a:r>
          </a:p>
          <a:p>
            <a:pPr marL="117475" indent="-117475">
              <a:spcBef>
                <a:spcPts val="0"/>
              </a:spcBef>
              <a:spcAft>
                <a:spcPts val="300"/>
              </a:spcAft>
              <a:defRPr/>
            </a:pPr>
            <a:r>
              <a:rPr lang="en-US" altLang="en-US" sz="1100" b="0" dirty="0"/>
              <a:t>Susceptibility to many current, evolving and emerging pests (nematodes) and fungal and bacterial pathogens, some seedborne and of quarantine importance, e.g., kernel smut, false smut and rice blast.</a:t>
            </a:r>
          </a:p>
          <a:p>
            <a:pPr marL="117475" indent="-117475">
              <a:spcBef>
                <a:spcPts val="0"/>
              </a:spcBef>
              <a:spcAft>
                <a:spcPts val="300"/>
              </a:spcAft>
              <a:defRPr/>
            </a:pPr>
            <a:r>
              <a:rPr lang="en-US" altLang="en-US" sz="1100" b="0" dirty="0"/>
              <a:t>Narrow US genetic base, with fewer than 10 varieties on most US acreage; California medium grain has a particularly narrow base.</a:t>
            </a:r>
          </a:p>
          <a:p>
            <a:pPr marL="117475" indent="-117475">
              <a:spcBef>
                <a:spcPts val="0"/>
              </a:spcBef>
              <a:spcAft>
                <a:spcPts val="300"/>
              </a:spcAft>
              <a:defRPr/>
            </a:pPr>
            <a:r>
              <a:rPr lang="en-US" altLang="en-US" sz="1100" b="0" dirty="0"/>
              <a:t>Inorganic arsenic accumulation in rice grains grown under anaerobic, flooded conditions.</a:t>
            </a:r>
          </a:p>
          <a:p>
            <a:pPr marL="117475" indent="-117475">
              <a:spcBef>
                <a:spcPts val="0"/>
              </a:spcBef>
              <a:spcAft>
                <a:spcPts val="300"/>
              </a:spcAft>
              <a:defRPr/>
            </a:pPr>
            <a:r>
              <a:rPr lang="en-US" altLang="en-US" sz="1100" b="0" dirty="0"/>
              <a:t>Difficult access seed (or clones) of crop wild relatives (CWR) and information on key traits due to international restrictions and benefit-sharing laws.</a:t>
            </a:r>
          </a:p>
          <a:p>
            <a:pPr marL="117475" indent="-117475">
              <a:spcBef>
                <a:spcPts val="0"/>
              </a:spcBef>
              <a:spcAft>
                <a:spcPts val="300"/>
              </a:spcAft>
              <a:defRPr/>
            </a:pPr>
            <a:r>
              <a:rPr lang="en-US" altLang="en-US" sz="1100" b="0" dirty="0"/>
              <a:t>Reduced budgetary support for PGR (plant genetic resources) management, research, and breeding.</a:t>
            </a:r>
          </a:p>
        </p:txBody>
      </p:sp>
      <p:sp>
        <p:nvSpPr>
          <p:cNvPr id="2" name="TextBox 1">
            <a:extLst>
              <a:ext uri="{FF2B5EF4-FFF2-40B4-BE49-F238E27FC236}">
                <a16:creationId xmlns:a16="http://schemas.microsoft.com/office/drawing/2014/main" id="{100A2FF3-6C7B-07FE-E30A-929CB8C8EEC5}"/>
              </a:ext>
            </a:extLst>
          </p:cNvPr>
          <p:cNvSpPr txBox="1"/>
          <p:nvPr/>
        </p:nvSpPr>
        <p:spPr>
          <a:xfrm>
            <a:off x="8132766" y="6552778"/>
            <a:ext cx="935034" cy="261610"/>
          </a:xfrm>
          <a:prstGeom prst="rect">
            <a:avLst/>
          </a:prstGeom>
          <a:noFill/>
        </p:spPr>
        <p:txBody>
          <a:bodyPr wrap="square" rtlCol="0">
            <a:spAutoFit/>
          </a:bodyPr>
          <a:lstStyle/>
          <a:p>
            <a:r>
              <a:rPr lang="en-US" sz="1100" dirty="0"/>
              <a:t>May 2023</a:t>
            </a:r>
          </a:p>
        </p:txBody>
      </p:sp>
    </p:spTree>
  </p:cSld>
  <p:clrMapOvr>
    <a:masterClrMapping/>
  </p:clrMapOvr>
  <p:transition/>
</p:sld>
</file>

<file path=ppt/theme/theme1.xml><?xml version="1.0" encoding="utf-8"?>
<a:theme xmlns:a="http://schemas.openxmlformats.org/drawingml/2006/main" name="10_97">
  <a:themeElements>
    <a:clrScheme name="">
      <a:dk1>
        <a:srgbClr val="000000"/>
      </a:dk1>
      <a:lt1>
        <a:srgbClr val="CF0E30"/>
      </a:lt1>
      <a:dk2>
        <a:srgbClr val="000000"/>
      </a:dk2>
      <a:lt2>
        <a:srgbClr val="919191"/>
      </a:lt2>
      <a:accent1>
        <a:srgbClr val="618FFD"/>
      </a:accent1>
      <a:accent2>
        <a:srgbClr val="00AE00"/>
      </a:accent2>
      <a:accent3>
        <a:srgbClr val="E4AAAD"/>
      </a:accent3>
      <a:accent4>
        <a:srgbClr val="000000"/>
      </a:accent4>
      <a:accent5>
        <a:srgbClr val="B7C6FE"/>
      </a:accent5>
      <a:accent6>
        <a:srgbClr val="009D00"/>
      </a:accent6>
      <a:hlink>
        <a:srgbClr val="FC0128"/>
      </a:hlink>
      <a:folHlink>
        <a:srgbClr val="CECECE"/>
      </a:folHlink>
    </a:clrScheme>
    <a:fontScheme name="10_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10_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0_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0_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0_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0_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0_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0_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104353604</TotalTime>
  <Pages>11</Pages>
  <Words>563</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10_97</vt:lpstr>
      <vt:lpstr>Crop Vulnerability Update for 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Quad chart template</dc:title>
  <dc:creator>Bretting, Peter</dc:creator>
  <cp:lastModifiedBy>Kinard, Gary - REE-ARS</cp:lastModifiedBy>
  <cp:revision>354</cp:revision>
  <cp:lastPrinted>2023-02-28T20:04:35Z</cp:lastPrinted>
  <dcterms:created xsi:type="dcterms:W3CDTF">1997-10-09T17:46:18Z</dcterms:created>
  <dcterms:modified xsi:type="dcterms:W3CDTF">2023-05-24T13:17:48Z</dcterms:modified>
</cp:coreProperties>
</file>