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7" r:id="rId2"/>
  </p:sldIdLst>
  <p:sldSz cx="9144000" cy="6858000" type="letter"/>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2" d="100"/>
          <a:sy n="62" d="100"/>
        </p:scale>
        <p:origin x="-1324" y="-64"/>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6EB4712-C970-4436-B0E9-369A5B6F0DBA}" type="datetimeFigureOut">
              <a:rPr lang="en-US" smtClean="0"/>
              <a:t>7/2/2019</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A101B7A-AAC3-4049-8B6A-83996D17E72C}" type="slidenum">
              <a:rPr lang="en-US" smtClean="0"/>
              <a:t>‹#›</a:t>
            </a:fld>
            <a:endParaRPr lang="en-US"/>
          </a:p>
        </p:txBody>
      </p:sp>
    </p:spTree>
    <p:extLst>
      <p:ext uri="{BB962C8B-B14F-4D97-AF65-F5344CB8AC3E}">
        <p14:creationId xmlns:p14="http://schemas.microsoft.com/office/powerpoint/2010/main" val="233388383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AACAC13-1CDC-4E9A-B85A-2BD77D52BA5F}" type="slidenum">
              <a:rPr lang="en-US" smtClean="0"/>
              <a:t>1</a:t>
            </a:fld>
            <a:endParaRPr lang="en-US"/>
          </a:p>
        </p:txBody>
      </p:sp>
    </p:spTree>
    <p:extLst>
      <p:ext uri="{BB962C8B-B14F-4D97-AF65-F5344CB8AC3E}">
        <p14:creationId xmlns:p14="http://schemas.microsoft.com/office/powerpoint/2010/main" val="420039832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BDA1504-7205-4A54-BF26-1CC2ED95BE47}" type="datetimeFigureOut">
              <a:rPr lang="en-US" smtClean="0"/>
              <a:t>7/2/2019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66C3C3E-7BD5-466D-AD2B-794A2408D3D0}" type="slidenum">
              <a:rPr lang="en-US" smtClean="0"/>
              <a:t>‹#›</a:t>
            </a:fld>
            <a:endParaRPr lang="en-US"/>
          </a:p>
        </p:txBody>
      </p:sp>
    </p:spTree>
    <p:extLst>
      <p:ext uri="{BB962C8B-B14F-4D97-AF65-F5344CB8AC3E}">
        <p14:creationId xmlns:p14="http://schemas.microsoft.com/office/powerpoint/2010/main" val="67763041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BDA1504-7205-4A54-BF26-1CC2ED95BE47}" type="datetimeFigureOut">
              <a:rPr lang="en-US" smtClean="0"/>
              <a:t>7/2/2019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66C3C3E-7BD5-466D-AD2B-794A2408D3D0}" type="slidenum">
              <a:rPr lang="en-US" smtClean="0"/>
              <a:t>‹#›</a:t>
            </a:fld>
            <a:endParaRPr lang="en-US"/>
          </a:p>
        </p:txBody>
      </p:sp>
    </p:spTree>
    <p:extLst>
      <p:ext uri="{BB962C8B-B14F-4D97-AF65-F5344CB8AC3E}">
        <p14:creationId xmlns:p14="http://schemas.microsoft.com/office/powerpoint/2010/main" val="235685672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BDA1504-7205-4A54-BF26-1CC2ED95BE47}" type="datetimeFigureOut">
              <a:rPr lang="en-US" smtClean="0"/>
              <a:t>7/2/2019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66C3C3E-7BD5-466D-AD2B-794A2408D3D0}" type="slidenum">
              <a:rPr lang="en-US" smtClean="0"/>
              <a:t>‹#›</a:t>
            </a:fld>
            <a:endParaRPr lang="en-US"/>
          </a:p>
        </p:txBody>
      </p:sp>
    </p:spTree>
    <p:extLst>
      <p:ext uri="{BB962C8B-B14F-4D97-AF65-F5344CB8AC3E}">
        <p14:creationId xmlns:p14="http://schemas.microsoft.com/office/powerpoint/2010/main" val="292537721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BDA1504-7205-4A54-BF26-1CC2ED95BE47}" type="datetimeFigureOut">
              <a:rPr lang="en-US" smtClean="0"/>
              <a:t>7/2/2019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66C3C3E-7BD5-466D-AD2B-794A2408D3D0}" type="slidenum">
              <a:rPr lang="en-US" smtClean="0"/>
              <a:t>‹#›</a:t>
            </a:fld>
            <a:endParaRPr lang="en-US"/>
          </a:p>
        </p:txBody>
      </p:sp>
    </p:spTree>
    <p:extLst>
      <p:ext uri="{BB962C8B-B14F-4D97-AF65-F5344CB8AC3E}">
        <p14:creationId xmlns:p14="http://schemas.microsoft.com/office/powerpoint/2010/main" val="15364285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BDA1504-7205-4A54-BF26-1CC2ED95BE47}" type="datetimeFigureOut">
              <a:rPr lang="en-US" smtClean="0"/>
              <a:t>7/2/2019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66C3C3E-7BD5-466D-AD2B-794A2408D3D0}" type="slidenum">
              <a:rPr lang="en-US" smtClean="0"/>
              <a:t>‹#›</a:t>
            </a:fld>
            <a:endParaRPr lang="en-US"/>
          </a:p>
        </p:txBody>
      </p:sp>
    </p:spTree>
    <p:extLst>
      <p:ext uri="{BB962C8B-B14F-4D97-AF65-F5344CB8AC3E}">
        <p14:creationId xmlns:p14="http://schemas.microsoft.com/office/powerpoint/2010/main" val="38103271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BDA1504-7205-4A54-BF26-1CC2ED95BE47}" type="datetimeFigureOut">
              <a:rPr lang="en-US" smtClean="0"/>
              <a:t>7/2/2019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66C3C3E-7BD5-466D-AD2B-794A2408D3D0}" type="slidenum">
              <a:rPr lang="en-US" smtClean="0"/>
              <a:t>‹#›</a:t>
            </a:fld>
            <a:endParaRPr lang="en-US"/>
          </a:p>
        </p:txBody>
      </p:sp>
    </p:spTree>
    <p:extLst>
      <p:ext uri="{BB962C8B-B14F-4D97-AF65-F5344CB8AC3E}">
        <p14:creationId xmlns:p14="http://schemas.microsoft.com/office/powerpoint/2010/main" val="23144750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BDA1504-7205-4A54-BF26-1CC2ED95BE47}" type="datetimeFigureOut">
              <a:rPr lang="en-US" smtClean="0"/>
              <a:t>7/2/2019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66C3C3E-7BD5-466D-AD2B-794A2408D3D0}" type="slidenum">
              <a:rPr lang="en-US" smtClean="0"/>
              <a:t>‹#›</a:t>
            </a:fld>
            <a:endParaRPr lang="en-US"/>
          </a:p>
        </p:txBody>
      </p:sp>
    </p:spTree>
    <p:extLst>
      <p:ext uri="{BB962C8B-B14F-4D97-AF65-F5344CB8AC3E}">
        <p14:creationId xmlns:p14="http://schemas.microsoft.com/office/powerpoint/2010/main" val="13926965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BDA1504-7205-4A54-BF26-1CC2ED95BE47}" type="datetimeFigureOut">
              <a:rPr lang="en-US" smtClean="0"/>
              <a:t>7/2/2019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66C3C3E-7BD5-466D-AD2B-794A2408D3D0}" type="slidenum">
              <a:rPr lang="en-US" smtClean="0"/>
              <a:t>‹#›</a:t>
            </a:fld>
            <a:endParaRPr lang="en-US"/>
          </a:p>
        </p:txBody>
      </p:sp>
    </p:spTree>
    <p:extLst>
      <p:ext uri="{BB962C8B-B14F-4D97-AF65-F5344CB8AC3E}">
        <p14:creationId xmlns:p14="http://schemas.microsoft.com/office/powerpoint/2010/main" val="13570195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BDA1504-7205-4A54-BF26-1CC2ED95BE47}" type="datetimeFigureOut">
              <a:rPr lang="en-US" smtClean="0"/>
              <a:t>7/2/2019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66C3C3E-7BD5-466D-AD2B-794A2408D3D0}" type="slidenum">
              <a:rPr lang="en-US" smtClean="0"/>
              <a:t>‹#›</a:t>
            </a:fld>
            <a:endParaRPr lang="en-US"/>
          </a:p>
        </p:txBody>
      </p:sp>
    </p:spTree>
    <p:extLst>
      <p:ext uri="{BB962C8B-B14F-4D97-AF65-F5344CB8AC3E}">
        <p14:creationId xmlns:p14="http://schemas.microsoft.com/office/powerpoint/2010/main" val="51416023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BDA1504-7205-4A54-BF26-1CC2ED95BE47}" type="datetimeFigureOut">
              <a:rPr lang="en-US" smtClean="0"/>
              <a:t>7/2/2019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66C3C3E-7BD5-466D-AD2B-794A2408D3D0}" type="slidenum">
              <a:rPr lang="en-US" smtClean="0"/>
              <a:t>‹#›</a:t>
            </a:fld>
            <a:endParaRPr lang="en-US"/>
          </a:p>
        </p:txBody>
      </p:sp>
    </p:spTree>
    <p:extLst>
      <p:ext uri="{BB962C8B-B14F-4D97-AF65-F5344CB8AC3E}">
        <p14:creationId xmlns:p14="http://schemas.microsoft.com/office/powerpoint/2010/main" val="124163110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BDA1504-7205-4A54-BF26-1CC2ED95BE47}" type="datetimeFigureOut">
              <a:rPr lang="en-US" smtClean="0"/>
              <a:t>7/2/2019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66C3C3E-7BD5-466D-AD2B-794A2408D3D0}" type="slidenum">
              <a:rPr lang="en-US" smtClean="0"/>
              <a:t>‹#›</a:t>
            </a:fld>
            <a:endParaRPr lang="en-US"/>
          </a:p>
        </p:txBody>
      </p:sp>
    </p:spTree>
    <p:extLst>
      <p:ext uri="{BB962C8B-B14F-4D97-AF65-F5344CB8AC3E}">
        <p14:creationId xmlns:p14="http://schemas.microsoft.com/office/powerpoint/2010/main" val="284401844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BDA1504-7205-4A54-BF26-1CC2ED95BE47}" type="datetimeFigureOut">
              <a:rPr lang="en-US" smtClean="0"/>
              <a:t>7/2/2019</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66C3C3E-7BD5-466D-AD2B-794A2408D3D0}" type="slidenum">
              <a:rPr lang="en-US" smtClean="0"/>
              <a:t>‹#›</a:t>
            </a:fld>
            <a:endParaRPr lang="en-US"/>
          </a:p>
        </p:txBody>
      </p:sp>
    </p:spTree>
    <p:extLst>
      <p:ext uri="{BB962C8B-B14F-4D97-AF65-F5344CB8AC3E}">
        <p14:creationId xmlns:p14="http://schemas.microsoft.com/office/powerpoint/2010/main" val="8349957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201594056"/>
              </p:ext>
            </p:extLst>
          </p:nvPr>
        </p:nvGraphicFramePr>
        <p:xfrm>
          <a:off x="152400" y="462149"/>
          <a:ext cx="8915400" cy="6472051"/>
        </p:xfrm>
        <a:graphic>
          <a:graphicData uri="http://schemas.openxmlformats.org/drawingml/2006/table">
            <a:tbl>
              <a:tblPr firstRow="1" bandRow="1">
                <a:tableStyleId>{C083E6E3-FA7D-4D7B-A595-EF9225AFEA82}</a:tableStyleId>
              </a:tblPr>
              <a:tblGrid>
                <a:gridCol w="4457700"/>
                <a:gridCol w="4457700"/>
              </a:tblGrid>
              <a:tr h="3436166">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000" b="1" i="0" u="none" strike="noStrike" kern="1200" cap="none" spc="0" normalizeH="0" baseline="0" noProof="0" dirty="0" smtClean="0">
                          <a:ln>
                            <a:noFill/>
                          </a:ln>
                          <a:solidFill>
                            <a:prstClr val="black"/>
                          </a:solidFill>
                          <a:effectLst/>
                          <a:uLnTx/>
                          <a:uFillTx/>
                          <a:latin typeface="+mn-lt"/>
                          <a:ea typeface="+mn-ea"/>
                          <a:cs typeface="+mn-cs"/>
                        </a:rPr>
                        <a:t>Vulnerabilities &amp; Threats</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000" b="0" i="1" u="none" strike="noStrike" kern="1200" cap="none" spc="0" normalizeH="0" baseline="0" noProof="0" dirty="0" smtClean="0">
                          <a:ln>
                            <a:noFill/>
                          </a:ln>
                          <a:solidFill>
                            <a:prstClr val="black"/>
                          </a:solidFill>
                          <a:effectLst/>
                          <a:uLnTx/>
                          <a:uFillTx/>
                          <a:latin typeface="+mn-lt"/>
                          <a:ea typeface="+mn-ea"/>
                          <a:cs typeface="+mn-cs"/>
                        </a:rPr>
                        <a:t>External Natural Threats</a:t>
                      </a:r>
                    </a:p>
                    <a:p>
                      <a:pPr marL="111125" marR="0" lvl="0" indent="-111125"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000" b="0" i="0" u="none" strike="noStrike" kern="1200" cap="none" spc="0" normalizeH="0" baseline="0" noProof="0" dirty="0" smtClean="0">
                          <a:ln>
                            <a:noFill/>
                          </a:ln>
                          <a:solidFill>
                            <a:prstClr val="black"/>
                          </a:solidFill>
                          <a:effectLst/>
                          <a:uLnTx/>
                          <a:uFillTx/>
                          <a:latin typeface="+mn-lt"/>
                          <a:ea typeface="+mn-ea"/>
                          <a:cs typeface="+mn-cs"/>
                        </a:rPr>
                        <a:t>Unpredictable seasonal changes, increase in extreme weather fluctuations</a:t>
                      </a:r>
                    </a:p>
                    <a:p>
                      <a:pPr marL="111125" marR="0" lvl="0" indent="-111125"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000" b="0" i="0" u="none" strike="noStrike" kern="1200" cap="none" spc="0" normalizeH="0" baseline="0" noProof="0" dirty="0" smtClean="0">
                          <a:ln>
                            <a:noFill/>
                          </a:ln>
                          <a:solidFill>
                            <a:prstClr val="black"/>
                          </a:solidFill>
                          <a:effectLst/>
                          <a:uLnTx/>
                          <a:uFillTx/>
                          <a:latin typeface="+mn-lt"/>
                          <a:ea typeface="+mn-ea"/>
                          <a:cs typeface="+mn-cs"/>
                        </a:rPr>
                        <a:t>Sea-level rise and introduction of brackish/salt water coastal regions </a:t>
                      </a:r>
                    </a:p>
                    <a:p>
                      <a:pPr marL="111125" marR="0" lvl="0" indent="-111125"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kumimoji="0" lang="en-US" sz="1000" b="0" i="0" u="none" strike="noStrike" kern="1200" cap="none" spc="0" normalizeH="0" baseline="0" noProof="0" dirty="0" smtClean="0">
                          <a:ln>
                            <a:noFill/>
                          </a:ln>
                          <a:solidFill>
                            <a:prstClr val="black"/>
                          </a:solidFill>
                          <a:effectLst/>
                          <a:uLnTx/>
                          <a:uFillTx/>
                          <a:latin typeface="+mn-lt"/>
                          <a:ea typeface="+mn-ea"/>
                          <a:cs typeface="+mn-cs"/>
                        </a:rPr>
                        <a:t>Deforestation due to natural disasters</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000" b="0" i="1" u="none" strike="noStrike" kern="1200" cap="none" spc="0" normalizeH="0" baseline="0" noProof="0" dirty="0" smtClean="0">
                          <a:ln>
                            <a:noFill/>
                          </a:ln>
                          <a:solidFill>
                            <a:prstClr val="black"/>
                          </a:solidFill>
                          <a:effectLst/>
                          <a:uLnTx/>
                          <a:uFillTx/>
                          <a:latin typeface="+mn-lt"/>
                          <a:ea typeface="+mn-ea"/>
                          <a:cs typeface="+mn-cs"/>
                        </a:rPr>
                        <a:t>Anthropogenic Threats</a:t>
                      </a:r>
                    </a:p>
                    <a:p>
                      <a:pPr marL="111125" marR="0" lvl="0" indent="-111125"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000" b="0" i="0" u="none" strike="noStrike" kern="1200" cap="none" spc="0" normalizeH="0" baseline="0" noProof="0" dirty="0" smtClean="0">
                          <a:ln>
                            <a:noFill/>
                          </a:ln>
                          <a:solidFill>
                            <a:prstClr val="black"/>
                          </a:solidFill>
                          <a:effectLst/>
                          <a:uLnTx/>
                          <a:uFillTx/>
                          <a:latin typeface="+mn-lt"/>
                          <a:ea typeface="+mn-ea"/>
                          <a:cs typeface="+mn-cs"/>
                        </a:rPr>
                        <a:t>Habitat fragmentation of potential wild germplasm due to increased population size, land development, and deforestation</a:t>
                      </a:r>
                    </a:p>
                    <a:p>
                      <a:pPr marL="111125" marR="0" lvl="0" indent="-111125"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kumimoji="0" lang="en-US" sz="1000" b="0" i="0" u="none" strike="noStrike" kern="1200" cap="none" spc="0" normalizeH="0" baseline="0" noProof="0" dirty="0" smtClean="0">
                          <a:ln>
                            <a:noFill/>
                          </a:ln>
                          <a:solidFill>
                            <a:prstClr val="black"/>
                          </a:solidFill>
                          <a:effectLst/>
                          <a:uLnTx/>
                          <a:uFillTx/>
                          <a:latin typeface="+mn-lt"/>
                          <a:ea typeface="+mn-ea"/>
                          <a:cs typeface="+mn-cs"/>
                        </a:rPr>
                        <a:t>Unpredictable introduction of plant pathogens and insect pests  due to globalization</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000" b="0" i="1" u="none" strike="noStrike" kern="1200" cap="none" spc="0" normalizeH="0" baseline="0" noProof="0" dirty="0" smtClean="0">
                          <a:ln>
                            <a:noFill/>
                          </a:ln>
                          <a:solidFill>
                            <a:prstClr val="black"/>
                          </a:solidFill>
                          <a:effectLst/>
                          <a:uLnTx/>
                          <a:uFillTx/>
                          <a:latin typeface="+mn-lt"/>
                          <a:ea typeface="+mn-ea"/>
                          <a:cs typeface="+mn-cs"/>
                        </a:rPr>
                        <a:t>Biological  vulnerabilities</a:t>
                      </a:r>
                    </a:p>
                    <a:p>
                      <a:pPr marL="111125" marR="0" lvl="0" indent="-111125"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kumimoji="0" lang="en-US" sz="1000" b="0" i="0" u="none" strike="noStrike" kern="1200" cap="none" spc="0" normalizeH="0" baseline="0" noProof="0" dirty="0" smtClean="0">
                          <a:ln>
                            <a:noFill/>
                          </a:ln>
                          <a:solidFill>
                            <a:prstClr val="black"/>
                          </a:solidFill>
                          <a:effectLst/>
                          <a:uLnTx/>
                          <a:uFillTx/>
                          <a:latin typeface="+mn-lt"/>
                          <a:ea typeface="+mn-ea"/>
                          <a:cs typeface="+mn-cs"/>
                        </a:rPr>
                        <a:t>juvenility period, limited storage capacity for recalcitrant seed, undeveloped cloning protocol, limited ability to isolate taxa</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000" b="0" i="1" u="none" strike="noStrike" kern="1200" cap="none" spc="0" normalizeH="0" baseline="0" noProof="0" dirty="0" smtClean="0">
                          <a:ln>
                            <a:noFill/>
                          </a:ln>
                          <a:solidFill>
                            <a:prstClr val="black"/>
                          </a:solidFill>
                          <a:effectLst/>
                          <a:uLnTx/>
                          <a:uFillTx/>
                          <a:latin typeface="+mn-lt"/>
                          <a:ea typeface="+mn-ea"/>
                          <a:cs typeface="+mn-cs"/>
                        </a:rPr>
                        <a:t>Logistical vulnerabilities</a:t>
                      </a:r>
                    </a:p>
                    <a:p>
                      <a:pPr marL="111125" marR="0" lvl="0" indent="-111125"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000" b="0" i="0" u="none" strike="noStrike" kern="1200" cap="none" spc="0" normalizeH="0" baseline="0" noProof="0" dirty="0" smtClean="0">
                          <a:ln>
                            <a:noFill/>
                          </a:ln>
                          <a:solidFill>
                            <a:prstClr val="black"/>
                          </a:solidFill>
                          <a:effectLst/>
                          <a:uLnTx/>
                          <a:uFillTx/>
                          <a:latin typeface="+mn-lt"/>
                          <a:ea typeface="+mn-ea"/>
                          <a:cs typeface="+mn-cs"/>
                        </a:rPr>
                        <a:t>Limited access  to international germplasm </a:t>
                      </a:r>
                    </a:p>
                    <a:p>
                      <a:pPr marL="111125" marR="0" lvl="0" indent="-111125"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000" b="0" i="0" u="none" strike="noStrike" kern="1200" cap="none" spc="0" normalizeH="0" baseline="0" noProof="0" dirty="0" smtClean="0">
                          <a:ln>
                            <a:noFill/>
                          </a:ln>
                          <a:solidFill>
                            <a:prstClr val="black"/>
                          </a:solidFill>
                          <a:effectLst/>
                          <a:uLnTx/>
                          <a:uFillTx/>
                          <a:latin typeface="+mn-lt"/>
                          <a:ea typeface="+mn-ea"/>
                          <a:cs typeface="+mn-cs"/>
                        </a:rPr>
                        <a:t>Limited quantity /quality of germplasm available through a centralized system</a:t>
                      </a:r>
                    </a:p>
                    <a:p>
                      <a:pPr marL="111125" marR="0" lvl="0" indent="-111125"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000" b="0" i="0" u="none" strike="noStrike" kern="1200" cap="none" spc="0" normalizeH="0" baseline="0" noProof="0" dirty="0" smtClean="0">
                          <a:ln>
                            <a:noFill/>
                          </a:ln>
                          <a:solidFill>
                            <a:prstClr val="black"/>
                          </a:solidFill>
                          <a:effectLst/>
                          <a:uLnTx/>
                          <a:uFillTx/>
                          <a:latin typeface="+mn-lt"/>
                          <a:ea typeface="+mn-ea"/>
                          <a:cs typeface="+mn-cs"/>
                        </a:rPr>
                        <a:t>Inadequate plant exploration/collections standards established, inadequate funding for research of woody landscape plant taxa</a:t>
                      </a:r>
                    </a:p>
                    <a:p>
                      <a:pPr marL="111125" marR="0" lvl="0" indent="-111125"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000" b="0" i="0" u="none" strike="noStrike" kern="1200" cap="none" spc="0" normalizeH="0" baseline="0" noProof="0" dirty="0" smtClean="0">
                          <a:ln>
                            <a:noFill/>
                          </a:ln>
                          <a:solidFill>
                            <a:prstClr val="black"/>
                          </a:solidFill>
                          <a:effectLst/>
                          <a:uLnTx/>
                          <a:uFillTx/>
                          <a:latin typeface="+mn-lt"/>
                          <a:ea typeface="+mn-ea"/>
                          <a:cs typeface="+mn-cs"/>
                        </a:rPr>
                        <a:t>Inadequate resources for developing tropical woody landscape plant germplasm</a:t>
                      </a:r>
                    </a:p>
                    <a:p>
                      <a:pPr marL="111125" marR="0" lvl="0" indent="-111125"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000" b="0" i="0" u="none" strike="noStrike" kern="1200" cap="none" spc="0" normalizeH="0" baseline="0" noProof="0" dirty="0" smtClean="0">
                          <a:ln>
                            <a:noFill/>
                          </a:ln>
                          <a:solidFill>
                            <a:prstClr val="black"/>
                          </a:solidFill>
                          <a:effectLst/>
                          <a:uLnTx/>
                          <a:uFillTx/>
                          <a:latin typeface="+mn-lt"/>
                          <a:ea typeface="+mn-ea"/>
                          <a:cs typeface="+mn-cs"/>
                        </a:rPr>
                        <a:t>Given diversity of priority genera and diversity in targeted research, elimination of any program (listed in Research and Breeding Impact) </a:t>
                      </a:r>
                      <a:r>
                        <a:rPr kumimoji="0" lang="en-US" sz="1000" b="0" i="0" u="none" strike="noStrike" kern="1200" cap="none" spc="0" normalizeH="0" baseline="0" noProof="0" dirty="0" err="1" smtClean="0">
                          <a:ln>
                            <a:noFill/>
                          </a:ln>
                          <a:solidFill>
                            <a:prstClr val="black"/>
                          </a:solidFill>
                          <a:effectLst/>
                          <a:uLnTx/>
                          <a:uFillTx/>
                          <a:latin typeface="+mn-lt"/>
                          <a:ea typeface="+mn-ea"/>
                          <a:cs typeface="+mn-cs"/>
                        </a:rPr>
                        <a:t>willresult</a:t>
                      </a:r>
                      <a:r>
                        <a:rPr kumimoji="0" lang="en-US" sz="1000" b="0" i="0" u="none" strike="noStrike" kern="1200" cap="none" spc="0" normalizeH="0" baseline="0" noProof="0" dirty="0" smtClean="0">
                          <a:ln>
                            <a:noFill/>
                          </a:ln>
                          <a:solidFill>
                            <a:prstClr val="black"/>
                          </a:solidFill>
                          <a:effectLst/>
                          <a:uLnTx/>
                          <a:uFillTx/>
                          <a:latin typeface="+mn-lt"/>
                          <a:ea typeface="+mn-ea"/>
                          <a:cs typeface="+mn-cs"/>
                        </a:rPr>
                        <a:t> in significant loss of germplasm</a:t>
                      </a:r>
                      <a:endParaRPr lang="en-US" sz="1000" dirty="0"/>
                    </a:p>
                  </a:txBody>
                  <a:tcPr/>
                </a:tc>
                <a:tc>
                  <a:txBody>
                    <a:bodyPr/>
                    <a:lstStyle/>
                    <a:p>
                      <a:pPr marL="0" marR="0" lvl="0" indent="0" algn="l" defTabSz="914400" rtl="0" eaLnBrk="1" fontAlgn="auto" latinLnBrk="0" hangingPunct="1">
                        <a:lnSpc>
                          <a:spcPct val="100000"/>
                        </a:lnSpc>
                        <a:spcBef>
                          <a:spcPts val="0"/>
                        </a:spcBef>
                        <a:spcAft>
                          <a:spcPts val="200"/>
                        </a:spcAft>
                        <a:buClrTx/>
                        <a:buSzTx/>
                        <a:buFont typeface="Arial" panose="020B0604020202020204" pitchFamily="34" charset="0"/>
                        <a:buNone/>
                        <a:tabLst/>
                        <a:defRPr/>
                      </a:pPr>
                      <a:r>
                        <a:rPr kumimoji="0" lang="en-US" sz="1000" b="1" i="1" u="none" strike="noStrike" kern="1200" cap="none" spc="0" normalizeH="0" baseline="0" noProof="0" dirty="0" smtClean="0">
                          <a:ln>
                            <a:noFill/>
                          </a:ln>
                          <a:solidFill>
                            <a:prstClr val="black"/>
                          </a:solidFill>
                          <a:effectLst/>
                          <a:uLnTx/>
                          <a:uFillTx/>
                          <a:latin typeface="+mn-lt"/>
                          <a:ea typeface="+mn-ea"/>
                          <a:cs typeface="+mn-cs"/>
                        </a:rPr>
                        <a:t>Priority Issues</a:t>
                      </a:r>
                    </a:p>
                    <a:p>
                      <a:pPr marL="111125" marR="0" lvl="0" indent="-111125"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kumimoji="0" lang="en-US" sz="1000" b="0" i="1" u="none" strike="noStrike" kern="1200" cap="none" spc="0" normalizeH="0" baseline="0" noProof="0" dirty="0" smtClean="0">
                          <a:ln>
                            <a:noFill/>
                          </a:ln>
                          <a:solidFill>
                            <a:prstClr val="black"/>
                          </a:solidFill>
                          <a:effectLst/>
                          <a:uLnTx/>
                          <a:uFillTx/>
                          <a:latin typeface="+mn-lt"/>
                          <a:ea typeface="+mn-ea"/>
                          <a:cs typeface="+mn-cs"/>
                        </a:rPr>
                        <a:t>Outreach</a:t>
                      </a:r>
                      <a:r>
                        <a:rPr kumimoji="0" lang="en-US" sz="1000" b="0" i="0" u="none" strike="noStrike" kern="1200" cap="none" spc="0" normalizeH="0" baseline="0" noProof="0" dirty="0" smtClean="0">
                          <a:ln>
                            <a:noFill/>
                          </a:ln>
                          <a:solidFill>
                            <a:prstClr val="black"/>
                          </a:solidFill>
                          <a:effectLst/>
                          <a:uLnTx/>
                          <a:uFillTx/>
                          <a:latin typeface="+mn-lt"/>
                          <a:ea typeface="+mn-ea"/>
                          <a:cs typeface="+mn-cs"/>
                        </a:rPr>
                        <a:t>: raise awareness regarding germplasm resources available to researchers, breeders, and industry through the Plant Collections Network, Botanic Gardens Conservation International, public gardens, and the USDA; increase awareness of funding resources and communication amongst </a:t>
                      </a:r>
                      <a:r>
                        <a:rPr kumimoji="0" lang="en-US" sz="1000" b="0" i="0" u="none" strike="noStrike" kern="1200" cap="none" spc="0" normalizeH="0" baseline="0" noProof="0" dirty="0" err="1" smtClean="0">
                          <a:ln>
                            <a:noFill/>
                          </a:ln>
                          <a:solidFill>
                            <a:prstClr val="black"/>
                          </a:solidFill>
                          <a:effectLst/>
                          <a:uLnTx/>
                          <a:uFillTx/>
                          <a:latin typeface="+mn-lt"/>
                          <a:ea typeface="+mn-ea"/>
                          <a:cs typeface="+mn-cs"/>
                        </a:rPr>
                        <a:t>Gov</a:t>
                      </a:r>
                      <a:r>
                        <a:rPr kumimoji="0" lang="en-US" sz="1000" b="0" i="0" u="none" strike="noStrike" kern="1200" cap="none" spc="0" normalizeH="0" baseline="0" noProof="0" dirty="0" smtClean="0">
                          <a:ln>
                            <a:noFill/>
                          </a:ln>
                          <a:solidFill>
                            <a:prstClr val="black"/>
                          </a:solidFill>
                          <a:effectLst/>
                          <a:uLnTx/>
                          <a:uFillTx/>
                          <a:latin typeface="+mn-lt"/>
                          <a:ea typeface="+mn-ea"/>
                          <a:cs typeface="+mn-cs"/>
                        </a:rPr>
                        <a:t> and Non-</a:t>
                      </a:r>
                      <a:r>
                        <a:rPr kumimoji="0" lang="en-US" sz="1000" b="0" i="0" u="none" strike="noStrike" kern="1200" cap="none" spc="0" normalizeH="0" baseline="0" noProof="0" dirty="0" err="1" smtClean="0">
                          <a:ln>
                            <a:noFill/>
                          </a:ln>
                          <a:solidFill>
                            <a:prstClr val="black"/>
                          </a:solidFill>
                          <a:effectLst/>
                          <a:uLnTx/>
                          <a:uFillTx/>
                          <a:latin typeface="+mn-lt"/>
                          <a:ea typeface="+mn-ea"/>
                          <a:cs typeface="+mn-cs"/>
                        </a:rPr>
                        <a:t>Gov</a:t>
                      </a:r>
                      <a:r>
                        <a:rPr kumimoji="0" lang="en-US" sz="1000" b="0" i="0" u="none" strike="noStrike" kern="1200" cap="none" spc="0" normalizeH="0" baseline="0" noProof="0" dirty="0" smtClean="0">
                          <a:ln>
                            <a:noFill/>
                          </a:ln>
                          <a:solidFill>
                            <a:prstClr val="black"/>
                          </a:solidFill>
                          <a:effectLst/>
                          <a:uLnTx/>
                          <a:uFillTx/>
                          <a:latin typeface="+mn-lt"/>
                          <a:ea typeface="+mn-ea"/>
                          <a:cs typeface="+mn-cs"/>
                        </a:rPr>
                        <a:t> organizations</a:t>
                      </a:r>
                    </a:p>
                    <a:p>
                      <a:pPr marL="111125" marR="0" lvl="0" indent="-111125"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kumimoji="0" lang="en-US" sz="1000" b="0" i="1" u="none" strike="noStrike" kern="1200" cap="none" spc="0" normalizeH="0" baseline="0" noProof="0" dirty="0" smtClean="0">
                          <a:ln>
                            <a:noFill/>
                          </a:ln>
                          <a:solidFill>
                            <a:prstClr val="black"/>
                          </a:solidFill>
                          <a:effectLst/>
                          <a:uLnTx/>
                          <a:uFillTx/>
                          <a:latin typeface="+mn-lt"/>
                          <a:ea typeface="+mn-ea"/>
                          <a:cs typeface="+mn-cs"/>
                        </a:rPr>
                        <a:t>Germplasm inventory, acquisition, and distribution</a:t>
                      </a:r>
                      <a:r>
                        <a:rPr kumimoji="0" lang="en-US" sz="1000" b="0" i="0" u="none" strike="noStrike" kern="1200" cap="none" spc="0" normalizeH="0" baseline="0" noProof="0" dirty="0" smtClean="0">
                          <a:ln>
                            <a:noFill/>
                          </a:ln>
                          <a:solidFill>
                            <a:prstClr val="black"/>
                          </a:solidFill>
                          <a:effectLst/>
                          <a:uLnTx/>
                          <a:uFillTx/>
                          <a:latin typeface="+mn-lt"/>
                          <a:ea typeface="+mn-ea"/>
                          <a:cs typeface="+mn-cs"/>
                        </a:rPr>
                        <a:t>:  comprehensive updated inventories from NPGS, Public Gardens; gap analysis of existing germplasm of at risk genera held by accredited collections; development and dissemination of established standards for seed/plant collecting and distribution protocols to better utilize existing germplasm system supporting future research and conservation initiatives</a:t>
                      </a:r>
                    </a:p>
                    <a:p>
                      <a:pPr marL="111125" marR="0" lvl="0" indent="-111125"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000" b="0" i="1" u="none" strike="noStrike" kern="1200" cap="none" spc="0" normalizeH="0" baseline="0" noProof="0" dirty="0" smtClean="0">
                          <a:ln>
                            <a:noFill/>
                          </a:ln>
                          <a:solidFill>
                            <a:prstClr val="black"/>
                          </a:solidFill>
                          <a:effectLst/>
                          <a:uLnTx/>
                          <a:uFillTx/>
                          <a:latin typeface="+mn-lt"/>
                          <a:ea typeface="+mn-ea"/>
                          <a:cs typeface="+mn-cs"/>
                        </a:rPr>
                        <a:t>Germplasm characterization and research</a:t>
                      </a:r>
                      <a:r>
                        <a:rPr kumimoji="0" lang="en-US" sz="1000" b="0" i="0" u="none" strike="noStrike" kern="1200" cap="none" spc="0" normalizeH="0" baseline="0" noProof="0" dirty="0" smtClean="0">
                          <a:ln>
                            <a:noFill/>
                          </a:ln>
                          <a:solidFill>
                            <a:prstClr val="black"/>
                          </a:solidFill>
                          <a:effectLst/>
                          <a:uLnTx/>
                          <a:uFillTx/>
                          <a:latin typeface="+mn-lt"/>
                          <a:ea typeface="+mn-ea"/>
                          <a:cs typeface="+mn-cs"/>
                        </a:rPr>
                        <a:t>: identify potential landscape plant candidates among North American trees and shrubs in need of characterization/evaluation and targeted development efforts; phylogenetic research to better understand germplasm resources enabling more effective breeding strategies; population genetics studies to evaluate genetic diversity present within and among populations of important woody landscape plant taxa; continued characterization and evaluation of woody landscape plants focusing on broad adaptability, disease/pest resistance, and fecundity</a:t>
                      </a:r>
                      <a:endParaRPr kumimoji="0" lang="en-US" sz="1000" b="0" i="0" u="none" strike="noStrike" kern="1200" cap="none" spc="0" normalizeH="0" baseline="0" noProof="0" dirty="0" smtClean="0">
                        <a:ln>
                          <a:noFill/>
                        </a:ln>
                        <a:solidFill>
                          <a:prstClr val="black"/>
                        </a:solidFill>
                        <a:effectLst/>
                        <a:uLnTx/>
                        <a:uFillTx/>
                        <a:latin typeface="+mn-lt"/>
                        <a:ea typeface="+mn-ea"/>
                        <a:cs typeface="+mn-cs"/>
                      </a:endParaRPr>
                    </a:p>
                  </a:txBody>
                  <a:tcPr>
                    <a:solidFill>
                      <a:schemeClr val="accent3">
                        <a:alpha val="20000"/>
                      </a:schemeClr>
                    </a:solidFill>
                  </a:tcPr>
                </a:tc>
              </a:tr>
              <a:tr h="295161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000" b="1" i="0" u="none" strike="noStrike" kern="1200" cap="none" spc="0" normalizeH="0" baseline="0" noProof="0" dirty="0" smtClean="0">
                          <a:ln>
                            <a:noFill/>
                          </a:ln>
                          <a:solidFill>
                            <a:prstClr val="black"/>
                          </a:solidFill>
                          <a:effectLst/>
                          <a:uLnTx/>
                          <a:uFillTx/>
                          <a:latin typeface="+mn-lt"/>
                          <a:ea typeface="+mn-ea"/>
                          <a:cs typeface="+mn-cs"/>
                        </a:rPr>
                        <a:t>NPGS PGR Status and Impacts</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000" b="1" i="0" u="none" strike="noStrike" kern="1200" cap="none" spc="0" normalizeH="0" baseline="0" noProof="0" dirty="0" smtClean="0">
                          <a:ln>
                            <a:noFill/>
                          </a:ln>
                          <a:solidFill>
                            <a:prstClr val="black"/>
                          </a:solidFill>
                          <a:effectLst/>
                          <a:uLnTx/>
                          <a:uFillTx/>
                          <a:latin typeface="+mn-lt"/>
                          <a:ea typeface="+mn-ea"/>
                          <a:cs typeface="+mn-cs"/>
                        </a:rPr>
                        <a:t>Status</a:t>
                      </a:r>
                      <a:r>
                        <a:rPr kumimoji="0" lang="en-US" sz="1000" b="0" i="0" u="none" strike="noStrike" kern="1200" cap="none" spc="0" normalizeH="0" baseline="0" noProof="0" dirty="0" smtClean="0">
                          <a:ln>
                            <a:noFill/>
                          </a:ln>
                          <a:solidFill>
                            <a:prstClr val="black"/>
                          </a:solidFill>
                          <a:effectLst/>
                          <a:uLnTx/>
                          <a:uFillTx/>
                          <a:latin typeface="+mn-lt"/>
                          <a:ea typeface="+mn-ea"/>
                          <a:cs typeface="+mn-cs"/>
                        </a:rPr>
                        <a:t>  Primary sites of temperate and subtropical collections</a:t>
                      </a:r>
                    </a:p>
                    <a:p>
                      <a:pPr marL="111125" marR="0" lvl="0" indent="-111125"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000" b="0" i="0" u="none" strike="noStrike" kern="1200" cap="none" spc="0" normalizeH="0" baseline="0" noProof="0" dirty="0" smtClean="0">
                          <a:ln>
                            <a:noFill/>
                          </a:ln>
                          <a:solidFill>
                            <a:prstClr val="black"/>
                          </a:solidFill>
                          <a:effectLst/>
                          <a:uLnTx/>
                          <a:uFillTx/>
                          <a:latin typeface="+mn-lt"/>
                          <a:ea typeface="+mn-ea"/>
                          <a:cs typeface="+mn-cs"/>
                        </a:rPr>
                        <a:t>U.S. National Arboretum 3200 accessions, 240 genera; North Central Regional PI Station 2062 accessions, 110 genera; National Germplasm Repository, Miami, 1003 accessions, ca. 112 genera</a:t>
                      </a:r>
                    </a:p>
                    <a:p>
                      <a:pPr marL="111125" marR="0" lvl="0" indent="-111125"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000" b="0" i="0" u="none" strike="noStrike" kern="1200" cap="none" spc="0" normalizeH="0" baseline="0" noProof="0" dirty="0" smtClean="0">
                          <a:ln>
                            <a:noFill/>
                          </a:ln>
                          <a:solidFill>
                            <a:prstClr val="black"/>
                          </a:solidFill>
                          <a:effectLst/>
                          <a:uLnTx/>
                          <a:uFillTx/>
                          <a:latin typeface="+mn-lt"/>
                          <a:ea typeface="+mn-ea"/>
                          <a:cs typeface="+mn-cs"/>
                        </a:rPr>
                        <a:t>ARS 23 year cooperative agreement with the American Public Garden Association/ Plant Collection Network representing 80 institutions, 146 Nationally Accredited Plant Collections, 214 woody genera.  </a:t>
                      </a:r>
                    </a:p>
                    <a:p>
                      <a:pPr marL="111125" marR="0" lvl="0" indent="-111125"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kumimoji="0" lang="en-US" sz="1000" b="0" i="0" u="none" strike="noStrike" kern="1200" cap="none" spc="0" normalizeH="0" baseline="0" noProof="0" dirty="0" smtClean="0">
                          <a:ln>
                            <a:noFill/>
                          </a:ln>
                          <a:solidFill>
                            <a:prstClr val="black"/>
                          </a:solidFill>
                          <a:effectLst/>
                          <a:uLnTx/>
                          <a:uFillTx/>
                          <a:latin typeface="+mn-lt"/>
                          <a:ea typeface="+mn-ea"/>
                          <a:cs typeface="+mn-cs"/>
                        </a:rPr>
                        <a:t>Collection efforts by ARS sites focus on genetic diversity across range of targeted taxa (e.g. </a:t>
                      </a:r>
                      <a:r>
                        <a:rPr kumimoji="0" lang="en-US" sz="1000" b="0" i="1" u="none" strike="noStrike" kern="1200" cap="none" spc="0" normalizeH="0" baseline="0" noProof="0" dirty="0" err="1" smtClean="0">
                          <a:ln>
                            <a:noFill/>
                          </a:ln>
                          <a:solidFill>
                            <a:prstClr val="black"/>
                          </a:solidFill>
                          <a:effectLst/>
                          <a:uLnTx/>
                          <a:uFillTx/>
                          <a:latin typeface="+mn-lt"/>
                          <a:ea typeface="+mn-ea"/>
                          <a:cs typeface="+mn-cs"/>
                        </a:rPr>
                        <a:t>Gymnocladus</a:t>
                      </a:r>
                      <a:r>
                        <a:rPr kumimoji="0" lang="en-US" sz="1000" b="0" i="1" u="none" strike="noStrike" kern="1200" cap="none" spc="0" normalizeH="0" baseline="0" noProof="0" dirty="0" smtClean="0">
                          <a:ln>
                            <a:noFill/>
                          </a:ln>
                          <a:solidFill>
                            <a:prstClr val="black"/>
                          </a:solidFill>
                          <a:effectLst/>
                          <a:uLnTx/>
                          <a:uFillTx/>
                          <a:latin typeface="+mn-lt"/>
                          <a:ea typeface="+mn-ea"/>
                          <a:cs typeface="+mn-cs"/>
                        </a:rPr>
                        <a:t> </a:t>
                      </a:r>
                      <a:r>
                        <a:rPr kumimoji="0" lang="en-US" sz="1000" b="0" i="1" u="none" strike="noStrike" kern="1200" cap="none" spc="0" normalizeH="0" baseline="0" noProof="0" dirty="0" err="1" smtClean="0">
                          <a:ln>
                            <a:noFill/>
                          </a:ln>
                          <a:solidFill>
                            <a:prstClr val="black"/>
                          </a:solidFill>
                          <a:effectLst/>
                          <a:uLnTx/>
                          <a:uFillTx/>
                          <a:latin typeface="+mn-lt"/>
                          <a:ea typeface="+mn-ea"/>
                          <a:cs typeface="+mn-cs"/>
                        </a:rPr>
                        <a:t>diocus</a:t>
                      </a:r>
                      <a:r>
                        <a:rPr kumimoji="0" lang="en-US" sz="1000" b="0" i="1" u="none" strike="noStrike" kern="1200" cap="none" spc="0" normalizeH="0" baseline="0" noProof="0" dirty="0" smtClean="0">
                          <a:ln>
                            <a:noFill/>
                          </a:ln>
                          <a:solidFill>
                            <a:prstClr val="black"/>
                          </a:solidFill>
                          <a:effectLst/>
                          <a:uLnTx/>
                          <a:uFillTx/>
                          <a:latin typeface="+mn-lt"/>
                          <a:ea typeface="+mn-ea"/>
                          <a:cs typeface="+mn-cs"/>
                        </a:rPr>
                        <a:t> </a:t>
                      </a:r>
                      <a:r>
                        <a:rPr kumimoji="0" lang="en-US" sz="1000" b="0" i="0" u="none" strike="noStrike" kern="1200" cap="none" spc="0" normalizeH="0" baseline="0" noProof="0" dirty="0" smtClean="0">
                          <a:ln>
                            <a:noFill/>
                          </a:ln>
                          <a:solidFill>
                            <a:prstClr val="black"/>
                          </a:solidFill>
                          <a:effectLst/>
                          <a:uLnTx/>
                          <a:uFillTx/>
                          <a:latin typeface="+mn-lt"/>
                          <a:ea typeface="+mn-ea"/>
                          <a:cs typeface="+mn-cs"/>
                        </a:rPr>
                        <a:t>88 accessions from 15 states and Canada; </a:t>
                      </a:r>
                      <a:r>
                        <a:rPr kumimoji="0" lang="en-US" sz="1000" b="0" i="1" u="none" strike="noStrike" kern="1200" cap="none" spc="0" normalizeH="0" baseline="0" noProof="0" dirty="0" smtClean="0">
                          <a:ln>
                            <a:noFill/>
                          </a:ln>
                          <a:solidFill>
                            <a:prstClr val="black"/>
                          </a:solidFill>
                          <a:effectLst/>
                          <a:uLnTx/>
                          <a:uFillTx/>
                          <a:latin typeface="+mn-lt"/>
                          <a:ea typeface="+mn-ea"/>
                          <a:cs typeface="+mn-cs"/>
                        </a:rPr>
                        <a:t>Magnolia </a:t>
                      </a:r>
                      <a:r>
                        <a:rPr kumimoji="0" lang="en-US" sz="1000" b="0" i="1" u="none" strike="noStrike" kern="1200" cap="none" spc="0" normalizeH="0" baseline="0" noProof="0" dirty="0" err="1" smtClean="0">
                          <a:ln>
                            <a:noFill/>
                          </a:ln>
                          <a:solidFill>
                            <a:prstClr val="black"/>
                          </a:solidFill>
                          <a:effectLst/>
                          <a:uLnTx/>
                          <a:uFillTx/>
                          <a:latin typeface="+mn-lt"/>
                          <a:ea typeface="+mn-ea"/>
                          <a:cs typeface="+mn-cs"/>
                        </a:rPr>
                        <a:t>ashei</a:t>
                      </a:r>
                      <a:r>
                        <a:rPr kumimoji="0" lang="en-US" sz="1000" b="0" i="0" u="none" strike="noStrike" kern="1200" cap="none" spc="0" normalizeH="0" baseline="0" noProof="0" dirty="0" smtClean="0">
                          <a:ln>
                            <a:noFill/>
                          </a:ln>
                          <a:solidFill>
                            <a:prstClr val="black"/>
                          </a:solidFill>
                          <a:effectLst/>
                          <a:uLnTx/>
                          <a:uFillTx/>
                          <a:latin typeface="+mn-lt"/>
                          <a:ea typeface="+mn-ea"/>
                          <a:cs typeface="+mn-cs"/>
                        </a:rPr>
                        <a:t> 10 accessions of Florida endemic)</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000" b="1" i="0" u="none" strike="noStrike" kern="1200" cap="none" spc="0" normalizeH="0" baseline="0" noProof="0" dirty="0" smtClean="0">
                          <a:ln>
                            <a:noFill/>
                          </a:ln>
                          <a:solidFill>
                            <a:prstClr val="black"/>
                          </a:solidFill>
                          <a:effectLst/>
                          <a:uLnTx/>
                          <a:uFillTx/>
                          <a:latin typeface="+mn-lt"/>
                          <a:ea typeface="+mn-ea"/>
                          <a:cs typeface="+mn-cs"/>
                        </a:rPr>
                        <a:t>Impact </a:t>
                      </a:r>
                      <a:r>
                        <a:rPr kumimoji="0" lang="en-US" sz="1000" b="0" i="0" u="none" strike="noStrike" kern="1200" cap="none" spc="0" normalizeH="0" baseline="0" noProof="0" dirty="0" smtClean="0">
                          <a:ln>
                            <a:noFill/>
                          </a:ln>
                          <a:solidFill>
                            <a:prstClr val="black"/>
                          </a:solidFill>
                          <a:effectLst/>
                          <a:uLnTx/>
                          <a:uFillTx/>
                          <a:latin typeface="+mn-lt"/>
                          <a:ea typeface="+mn-ea"/>
                          <a:cs typeface="+mn-cs"/>
                        </a:rPr>
                        <a:t> High-quality plant genetic resources and associated information safeguarded in </a:t>
                      </a:r>
                      <a:r>
                        <a:rPr kumimoji="0" lang="en-US" sz="1000" b="0" i="1" u="none" strike="noStrike" kern="1200" cap="none" spc="0" normalizeH="0" baseline="0" noProof="0" dirty="0" smtClean="0">
                          <a:ln>
                            <a:noFill/>
                          </a:ln>
                          <a:solidFill>
                            <a:prstClr val="black"/>
                          </a:solidFill>
                          <a:effectLst/>
                          <a:uLnTx/>
                          <a:uFillTx/>
                          <a:latin typeface="+mn-lt"/>
                          <a:ea typeface="+mn-ea"/>
                          <a:cs typeface="+mn-cs"/>
                        </a:rPr>
                        <a:t>ex situ</a:t>
                      </a:r>
                      <a:r>
                        <a:rPr kumimoji="0" lang="en-US" sz="1000" b="0" i="0" u="none" strike="noStrike" kern="1200" cap="none" spc="0" normalizeH="0" baseline="0" noProof="0" dirty="0" smtClean="0">
                          <a:ln>
                            <a:noFill/>
                          </a:ln>
                          <a:solidFill>
                            <a:prstClr val="black"/>
                          </a:solidFill>
                          <a:effectLst/>
                          <a:uLnTx/>
                          <a:uFillTx/>
                          <a:latin typeface="+mn-lt"/>
                          <a:ea typeface="+mn-ea"/>
                          <a:cs typeface="+mn-cs"/>
                        </a:rPr>
                        <a:t> </a:t>
                      </a:r>
                      <a:r>
                        <a:rPr kumimoji="0" lang="en-US" sz="1000" b="0" i="0" u="none" strike="noStrike" kern="1200" cap="none" spc="0" normalizeH="0" baseline="0" noProof="0" dirty="0" err="1" smtClean="0">
                          <a:ln>
                            <a:noFill/>
                          </a:ln>
                          <a:solidFill>
                            <a:prstClr val="black"/>
                          </a:solidFill>
                          <a:effectLst/>
                          <a:uLnTx/>
                          <a:uFillTx/>
                          <a:latin typeface="+mn-lt"/>
                          <a:ea typeface="+mn-ea"/>
                          <a:cs typeface="+mn-cs"/>
                        </a:rPr>
                        <a:t>genebanks</a:t>
                      </a:r>
                      <a:r>
                        <a:rPr kumimoji="0" lang="en-US" sz="1000" b="0" i="0" u="none" strike="noStrike" kern="1200" cap="none" spc="0" normalizeH="0" baseline="0" noProof="0" dirty="0" smtClean="0">
                          <a:ln>
                            <a:noFill/>
                          </a:ln>
                          <a:solidFill>
                            <a:prstClr val="black"/>
                          </a:solidFill>
                          <a:effectLst/>
                          <a:uLnTx/>
                          <a:uFillTx/>
                          <a:latin typeface="+mn-lt"/>
                          <a:ea typeface="+mn-ea"/>
                          <a:cs typeface="+mn-cs"/>
                        </a:rPr>
                        <a:t> and databases including species considered to be recalcitrant (ex situ living collections primary method of conservation.) Genetic resources characterized for key traits. Data available publicly through Germplasm Resource Information Network.  (2017: 1121 accessions distributed from three ARS sites.)</a:t>
                      </a:r>
                      <a:endParaRPr lang="en-US" sz="10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000" b="1" i="0" u="none" strike="noStrike" kern="1200" cap="none" spc="0" normalizeH="0" baseline="0" noProof="0" dirty="0" smtClean="0">
                          <a:ln>
                            <a:noFill/>
                          </a:ln>
                          <a:solidFill>
                            <a:prstClr val="black"/>
                          </a:solidFill>
                          <a:effectLst/>
                          <a:uLnTx/>
                          <a:uFillTx/>
                          <a:latin typeface="+mn-lt"/>
                          <a:ea typeface="+mn-ea"/>
                          <a:cs typeface="+mn-cs"/>
                        </a:rPr>
                        <a:t>Genetic Characterization, Taxonomic, or Inheritance Research and Breeding Impacts</a:t>
                      </a:r>
                      <a:endParaRPr kumimoji="0" lang="en-US" sz="1000" b="0" i="1" u="none" strike="noStrike" kern="1200" cap="none" spc="0" normalizeH="0" baseline="0" noProof="0" dirty="0" smtClean="0">
                        <a:ln>
                          <a:noFill/>
                        </a:ln>
                        <a:solidFill>
                          <a:prstClr val="black"/>
                        </a:solidFill>
                        <a:effectLst/>
                        <a:uLnTx/>
                        <a:uFillTx/>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000" b="0" i="1" u="none" strike="noStrike" kern="1200" cap="none" spc="0" normalizeH="0" baseline="0" noProof="0" dirty="0" smtClean="0">
                          <a:ln>
                            <a:noFill/>
                          </a:ln>
                          <a:solidFill>
                            <a:prstClr val="black"/>
                          </a:solidFill>
                          <a:effectLst/>
                          <a:uLnTx/>
                          <a:uFillTx/>
                          <a:latin typeface="+mn-lt"/>
                          <a:ea typeface="+mn-ea"/>
                          <a:cs typeface="+mn-cs"/>
                        </a:rPr>
                        <a:t>Research &amp; Breeding Programs</a:t>
                      </a:r>
                    </a:p>
                    <a:p>
                      <a:pPr marL="111125" marR="0" lvl="0" indent="-111125"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000" b="0" i="0" u="none" strike="noStrike" kern="1200" cap="none" spc="0" normalizeH="0" baseline="0" noProof="0" dirty="0" smtClean="0">
                          <a:ln>
                            <a:noFill/>
                          </a:ln>
                          <a:solidFill>
                            <a:prstClr val="black"/>
                          </a:solidFill>
                          <a:effectLst/>
                          <a:uLnTx/>
                          <a:uFillTx/>
                          <a:latin typeface="+mn-lt"/>
                          <a:ea typeface="+mn-ea"/>
                          <a:cs typeface="+mn-cs"/>
                        </a:rPr>
                        <a:t>ARS: Washington, D.C., McMinnville, TN,  and </a:t>
                      </a:r>
                      <a:r>
                        <a:rPr kumimoji="0" lang="en-US" sz="1000" b="0" i="0" u="none" strike="noStrike" kern="1200" cap="none" spc="0" normalizeH="0" baseline="0" noProof="0" dirty="0" err="1" smtClean="0">
                          <a:ln>
                            <a:noFill/>
                          </a:ln>
                          <a:solidFill>
                            <a:prstClr val="black"/>
                          </a:solidFill>
                          <a:effectLst/>
                          <a:uLnTx/>
                          <a:uFillTx/>
                          <a:latin typeface="+mn-lt"/>
                          <a:ea typeface="+mn-ea"/>
                          <a:cs typeface="+mn-cs"/>
                        </a:rPr>
                        <a:t>Poplarville</a:t>
                      </a:r>
                      <a:r>
                        <a:rPr kumimoji="0" lang="en-US" sz="1000" b="0" i="0" u="none" strike="noStrike" kern="1200" cap="none" spc="0" normalizeH="0" baseline="0" noProof="0" dirty="0" smtClean="0">
                          <a:ln>
                            <a:noFill/>
                          </a:ln>
                          <a:solidFill>
                            <a:prstClr val="black"/>
                          </a:solidFill>
                          <a:effectLst/>
                          <a:uLnTx/>
                          <a:uFillTx/>
                          <a:latin typeface="+mn-lt"/>
                          <a:ea typeface="+mn-ea"/>
                          <a:cs typeface="+mn-cs"/>
                        </a:rPr>
                        <a:t>, MS</a:t>
                      </a:r>
                    </a:p>
                    <a:p>
                      <a:pPr marL="111125" marR="0" lvl="0" indent="-111125"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000" b="0" i="0" u="none" strike="noStrike" kern="1200" cap="none" spc="0" normalizeH="0" baseline="0" noProof="0" dirty="0" smtClean="0">
                          <a:ln>
                            <a:noFill/>
                          </a:ln>
                          <a:solidFill>
                            <a:prstClr val="black"/>
                          </a:solidFill>
                          <a:effectLst/>
                          <a:uLnTx/>
                          <a:uFillTx/>
                          <a:latin typeface="+mn-lt"/>
                          <a:ea typeface="+mn-ea"/>
                          <a:cs typeface="+mn-cs"/>
                        </a:rPr>
                        <a:t>University: CA, CT, FL, GA, HI, KS, MA, MS, MN, NC, ND, NJ, NM, OR, TX</a:t>
                      </a:r>
                    </a:p>
                    <a:p>
                      <a:pPr marL="111125" marR="0" lvl="0" indent="-111125"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000" b="0" i="0" u="none" strike="noStrike" kern="1200" cap="none" spc="0" normalizeH="0" baseline="0" noProof="0" dirty="0" smtClean="0">
                          <a:ln>
                            <a:noFill/>
                          </a:ln>
                          <a:solidFill>
                            <a:prstClr val="black"/>
                          </a:solidFill>
                          <a:effectLst/>
                          <a:uLnTx/>
                          <a:uFillTx/>
                          <a:latin typeface="+mn-lt"/>
                          <a:ea typeface="+mn-ea"/>
                          <a:cs typeface="+mn-cs"/>
                        </a:rPr>
                        <a:t>Public Garden/Museum: Atlanta Botanic Garden (BG), Chicago BG, Denver BG, Huntington BG, Longwood Gardens, Montgomery Botanical Center, Morton Arboretum, Smithsonian</a:t>
                      </a:r>
                    </a:p>
                    <a:p>
                      <a:pPr marL="111125" marR="0" lvl="0" indent="-111125" algn="l" defTabSz="914400" rtl="0" eaLnBrk="1" fontAlgn="auto" latinLnBrk="0" hangingPunct="1">
                        <a:lnSpc>
                          <a:spcPct val="100000"/>
                        </a:lnSpc>
                        <a:spcBef>
                          <a:spcPts val="0"/>
                        </a:spcBef>
                        <a:spcAft>
                          <a:spcPts val="200"/>
                        </a:spcAft>
                        <a:buClrTx/>
                        <a:buSzTx/>
                        <a:buFont typeface="Arial" panose="020B0604020202020204" pitchFamily="34" charset="0"/>
                        <a:buChar char="•"/>
                        <a:tabLst/>
                        <a:defRPr/>
                      </a:pPr>
                      <a:r>
                        <a:rPr kumimoji="0" lang="en-US" sz="1000" b="0" i="0" u="none" strike="noStrike" kern="1200" cap="none" spc="0" normalizeH="0" baseline="0" noProof="0" dirty="0" smtClean="0">
                          <a:ln>
                            <a:noFill/>
                          </a:ln>
                          <a:solidFill>
                            <a:prstClr val="black"/>
                          </a:solidFill>
                          <a:effectLst/>
                          <a:uLnTx/>
                          <a:uFillTx/>
                          <a:latin typeface="+mn-lt"/>
                          <a:ea typeface="+mn-ea"/>
                          <a:cs typeface="+mn-cs"/>
                        </a:rPr>
                        <a:t>Domestic industry: Bailey Nursery, JN Plant Selection, Saunders Brothers, Spring Meadow Nursery, Star Roses and Plants, </a:t>
                      </a:r>
                      <a:r>
                        <a:rPr kumimoji="0" lang="en-US" sz="1000" b="0" i="0" u="none" strike="noStrike" kern="1200" cap="none" spc="0" normalizeH="0" baseline="0" noProof="0" dirty="0" err="1" smtClean="0">
                          <a:ln>
                            <a:noFill/>
                          </a:ln>
                          <a:solidFill>
                            <a:prstClr val="black"/>
                          </a:solidFill>
                          <a:effectLst/>
                          <a:uLnTx/>
                          <a:uFillTx/>
                          <a:latin typeface="+mn-lt"/>
                          <a:ea typeface="+mn-ea"/>
                          <a:cs typeface="+mn-cs"/>
                        </a:rPr>
                        <a:t>J.Frank</a:t>
                      </a:r>
                      <a:r>
                        <a:rPr kumimoji="0" lang="en-US" sz="1000" b="0" i="0" u="none" strike="noStrike" kern="1200" cap="none" spc="0" normalizeH="0" baseline="0" noProof="0" dirty="0" smtClean="0">
                          <a:ln>
                            <a:noFill/>
                          </a:ln>
                          <a:solidFill>
                            <a:prstClr val="black"/>
                          </a:solidFill>
                          <a:effectLst/>
                          <a:uLnTx/>
                          <a:uFillTx/>
                          <a:latin typeface="+mn-lt"/>
                          <a:ea typeface="+mn-ea"/>
                          <a:cs typeface="+mn-cs"/>
                        </a:rPr>
                        <a:t> Schmidt &amp; Son Co.</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000" b="0" i="1" u="none" strike="noStrike" kern="1200" cap="none" spc="0" normalizeH="0" baseline="0" noProof="0" dirty="0" smtClean="0">
                          <a:ln>
                            <a:noFill/>
                          </a:ln>
                          <a:solidFill>
                            <a:prstClr val="black"/>
                          </a:solidFill>
                          <a:effectLst/>
                          <a:uLnTx/>
                          <a:uFillTx/>
                          <a:latin typeface="+mn-lt"/>
                          <a:ea typeface="+mn-ea"/>
                          <a:cs typeface="+mn-cs"/>
                        </a:rPr>
                        <a:t>Collaborative Network Building &amp; Expanding Capabilities</a:t>
                      </a:r>
                    </a:p>
                    <a:p>
                      <a:pPr marL="111125" marR="0" lvl="0" indent="-111125"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000" b="0" i="0" u="none" strike="noStrike" kern="1200" cap="none" spc="0" normalizeH="0" baseline="0" noProof="0" dirty="0" smtClean="0">
                          <a:ln>
                            <a:noFill/>
                          </a:ln>
                          <a:solidFill>
                            <a:prstClr val="black"/>
                          </a:solidFill>
                          <a:effectLst/>
                          <a:uLnTx/>
                          <a:uFillTx/>
                          <a:latin typeface="+mn-lt"/>
                          <a:ea typeface="+mn-ea"/>
                          <a:cs typeface="+mn-cs"/>
                        </a:rPr>
                        <a:t>Vigorous private sector programs with expanded scope through licensing arrangements with smaller scale programs</a:t>
                      </a:r>
                    </a:p>
                    <a:p>
                      <a:pPr marL="111125" marR="0" lvl="0" indent="-111125"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000" b="0" i="0" u="none" strike="noStrike" kern="1200" cap="none" spc="0" normalizeH="0" baseline="0" noProof="0" dirty="0" smtClean="0">
                          <a:ln>
                            <a:noFill/>
                          </a:ln>
                          <a:solidFill>
                            <a:prstClr val="black"/>
                          </a:solidFill>
                          <a:effectLst/>
                          <a:uLnTx/>
                          <a:uFillTx/>
                          <a:latin typeface="+mn-lt"/>
                          <a:ea typeface="+mn-ea"/>
                          <a:cs typeface="+mn-cs"/>
                        </a:rPr>
                        <a:t>Public and private breeding entities working independently and collaboratively to address existing and emerging issues</a:t>
                      </a:r>
                    </a:p>
                    <a:p>
                      <a:pPr marL="111125" marR="0" lvl="0" indent="-111125"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000" b="0" i="0" u="none" strike="noStrike" kern="1200" cap="none" spc="0" normalizeH="0" baseline="0" noProof="0" dirty="0" smtClean="0">
                          <a:ln>
                            <a:noFill/>
                          </a:ln>
                          <a:solidFill>
                            <a:prstClr val="black"/>
                          </a:solidFill>
                          <a:effectLst/>
                          <a:uLnTx/>
                          <a:uFillTx/>
                          <a:latin typeface="+mn-lt"/>
                          <a:ea typeface="+mn-ea"/>
                          <a:cs typeface="+mn-cs"/>
                        </a:rPr>
                        <a:t>Communication to leverage and capitalize on limited resources </a:t>
                      </a:r>
                    </a:p>
                    <a:p>
                      <a:pPr marL="111125" marR="0" lvl="0" indent="-111125"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000" b="0" i="0" u="none" strike="noStrike" kern="1200" cap="none" spc="0" normalizeH="0" baseline="0" noProof="0" dirty="0" smtClean="0">
                          <a:ln>
                            <a:noFill/>
                          </a:ln>
                          <a:solidFill>
                            <a:prstClr val="black"/>
                          </a:solidFill>
                          <a:effectLst/>
                          <a:uLnTx/>
                          <a:uFillTx/>
                          <a:latin typeface="+mn-lt"/>
                          <a:ea typeface="+mn-ea"/>
                          <a:cs typeface="+mn-cs"/>
                        </a:rPr>
                        <a:t>Increased development of cultivated native taxa and cultivars with reduced fertility via mutation breeding efforts</a:t>
                      </a:r>
                    </a:p>
                  </a:txBody>
                  <a:tcPr>
                    <a:solidFill>
                      <a:schemeClr val="bg1">
                        <a:alpha val="20000"/>
                      </a:schemeClr>
                    </a:solidFill>
                  </a:tcPr>
                </a:tc>
              </a:tr>
            </a:tbl>
          </a:graphicData>
        </a:graphic>
      </p:graphicFrame>
      <p:sp>
        <p:nvSpPr>
          <p:cNvPr id="3" name="TextBox 2"/>
          <p:cNvSpPr txBox="1"/>
          <p:nvPr/>
        </p:nvSpPr>
        <p:spPr>
          <a:xfrm>
            <a:off x="304800" y="76200"/>
            <a:ext cx="8534400" cy="369332"/>
          </a:xfrm>
          <a:prstGeom prst="rect">
            <a:avLst/>
          </a:prstGeom>
          <a:noFill/>
        </p:spPr>
        <p:txBody>
          <a:bodyPr wrap="square" rtlCol="0">
            <a:spAutoFit/>
          </a:bodyPr>
          <a:lstStyle/>
          <a:p>
            <a:pPr algn="ctr"/>
            <a:r>
              <a:rPr lang="en-US" b="1" dirty="0" smtClean="0"/>
              <a:t>Crop Vulnerability Update for Woody Landscape Plants</a:t>
            </a:r>
            <a:endParaRPr lang="en-US" b="1" dirty="0"/>
          </a:p>
        </p:txBody>
      </p:sp>
    </p:spTree>
    <p:extLst>
      <p:ext uri="{BB962C8B-B14F-4D97-AF65-F5344CB8AC3E}">
        <p14:creationId xmlns:p14="http://schemas.microsoft.com/office/powerpoint/2010/main" val="42314280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TotalTime>
  <Words>680</Words>
  <Application>Microsoft Office PowerPoint</Application>
  <PresentationFormat>Letter Paper (8.5x11 in)</PresentationFormat>
  <Paragraphs>39</Paragraphs>
  <Slides>1</Slides>
  <Notes>1</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Kim Shearer</dc:creator>
  <cp:lastModifiedBy>Kim Shearer</cp:lastModifiedBy>
  <cp:revision>1</cp:revision>
  <dcterms:created xsi:type="dcterms:W3CDTF">2019-07-02T14:18:37Z</dcterms:created>
  <dcterms:modified xsi:type="dcterms:W3CDTF">2019-07-02T14:22:43Z</dcterms:modified>
</cp:coreProperties>
</file>