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71" r:id="rId2"/>
  </p:sldIdLst>
  <p:sldSz cx="9144000" cy="6858000" type="screen4x3"/>
  <p:notesSz cx="7010400" cy="9296400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2000"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sz="2000"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sz="2000"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sz="2000"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3028FA90-6481-0E96-7367-B257D4D5515F}" name="Gina E Fernandez" initials="GF" userId="S::gefernan@ncsu.edu::8e335621-6420-4e3d-943b-a72f8d7677a4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E7A90"/>
    <a:srgbClr val="FFFFFF"/>
    <a:srgbClr val="00279F"/>
    <a:srgbClr val="081D58"/>
    <a:srgbClr val="500093"/>
    <a:srgbClr val="4A0088"/>
    <a:srgbClr val="EF9100"/>
    <a:srgbClr val="FDE3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B0A808C-9BBB-4AAE-B7F5-80961F57FB10}" v="2" dt="2025-07-16T22:20:44.33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657" autoAdjust="0"/>
    <p:restoredTop sz="94660"/>
  </p:normalViewPr>
  <p:slideViewPr>
    <p:cSldViewPr>
      <p:cViewPr varScale="1">
        <p:scale>
          <a:sx n="97" d="100"/>
          <a:sy n="97" d="100"/>
        </p:scale>
        <p:origin x="930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11" Type="http://schemas.microsoft.com/office/2018/10/relationships/authors" Target="author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handoutMaster" Target="handoutMasters/handoutMaster1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assil, Nahla - REE-ARS" userId="257e1a11-edad-47bf-8f72-150ba57c8609" providerId="ADAL" clId="{EB0A808C-9BBB-4AAE-B7F5-80961F57FB10}"/>
    <pc:docChg chg="custSel modSld">
      <pc:chgData name="Bassil, Nahla - REE-ARS" userId="257e1a11-edad-47bf-8f72-150ba57c8609" providerId="ADAL" clId="{EB0A808C-9BBB-4AAE-B7F5-80961F57FB10}" dt="2025-07-16T22:23:21.864" v="114" actId="114"/>
      <pc:docMkLst>
        <pc:docMk/>
      </pc:docMkLst>
      <pc:sldChg chg="modSp mod modCm">
        <pc:chgData name="Bassil, Nahla - REE-ARS" userId="257e1a11-edad-47bf-8f72-150ba57c8609" providerId="ADAL" clId="{EB0A808C-9BBB-4AAE-B7F5-80961F57FB10}" dt="2025-07-16T22:23:21.864" v="114" actId="114"/>
        <pc:sldMkLst>
          <pc:docMk/>
          <pc:sldMk cId="3371484525" sldId="271"/>
        </pc:sldMkLst>
        <pc:spChg chg="mod">
          <ac:chgData name="Bassil, Nahla - REE-ARS" userId="257e1a11-edad-47bf-8f72-150ba57c8609" providerId="ADAL" clId="{EB0A808C-9BBB-4AAE-B7F5-80961F57FB10}" dt="2025-07-16T22:23:05.646" v="112" actId="20577"/>
          <ac:spMkLst>
            <pc:docMk/>
            <pc:sldMk cId="3371484525" sldId="271"/>
            <ac:spMk id="3074" creationId="{83EDC33D-178D-0A83-DDFA-1398F80FDA90}"/>
          </ac:spMkLst>
        </pc:spChg>
        <pc:spChg chg="mod">
          <ac:chgData name="Bassil, Nahla - REE-ARS" userId="257e1a11-edad-47bf-8f72-150ba57c8609" providerId="ADAL" clId="{EB0A808C-9BBB-4AAE-B7F5-80961F57FB10}" dt="2025-07-16T22:20:44.336" v="100" actId="1038"/>
          <ac:spMkLst>
            <pc:docMk/>
            <pc:sldMk cId="3371484525" sldId="271"/>
            <ac:spMk id="3075" creationId="{76A92F0B-BFFD-3009-DDF6-CAC3F5FE4C34}"/>
          </ac:spMkLst>
        </pc:spChg>
        <pc:spChg chg="mod">
          <ac:chgData name="Bassil, Nahla - REE-ARS" userId="257e1a11-edad-47bf-8f72-150ba57c8609" providerId="ADAL" clId="{EB0A808C-9BBB-4AAE-B7F5-80961F57FB10}" dt="2025-07-16T22:22:45.410" v="105" actId="20577"/>
          <ac:spMkLst>
            <pc:docMk/>
            <pc:sldMk cId="3371484525" sldId="271"/>
            <ac:spMk id="3079" creationId="{47D51B09-938B-D7A7-0EE9-1538BA4C405F}"/>
          </ac:spMkLst>
        </pc:spChg>
        <pc:spChg chg="mod">
          <ac:chgData name="Bassil, Nahla - REE-ARS" userId="257e1a11-edad-47bf-8f72-150ba57c8609" providerId="ADAL" clId="{EB0A808C-9BBB-4AAE-B7F5-80961F57FB10}" dt="2025-07-16T22:23:21.864" v="114" actId="114"/>
          <ac:spMkLst>
            <pc:docMk/>
            <pc:sldMk cId="3371484525" sldId="271"/>
            <ac:spMk id="3080" creationId="{BE1C87C9-12D9-D7B4-5C4B-E4D02FBFFC92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Bassil, Nahla - REE-ARS" userId="257e1a11-edad-47bf-8f72-150ba57c8609" providerId="ADAL" clId="{EB0A808C-9BBB-4AAE-B7F5-80961F57FB10}" dt="2025-07-16T22:20:15.544" v="99" actId="20577"/>
              <pc2:cmMkLst xmlns:pc2="http://schemas.microsoft.com/office/powerpoint/2019/9/main/command">
                <pc:docMk/>
                <pc:sldMk cId="3371484525" sldId="271"/>
                <pc2:cmMk id="{5A3D4D47-C393-8943-840B-1D8F6F4A4779}"/>
              </pc2:cmMkLst>
            </pc226:cmChg>
            <pc226:cmChg xmlns:pc226="http://schemas.microsoft.com/office/powerpoint/2022/06/main/command" chg="mod">
              <pc226:chgData name="Bassil, Nahla - REE-ARS" userId="257e1a11-edad-47bf-8f72-150ba57c8609" providerId="ADAL" clId="{EB0A808C-9BBB-4AAE-B7F5-80961F57FB10}" dt="2025-07-16T22:20:15.544" v="99" actId="20577"/>
              <pc2:cmMkLst xmlns:pc2="http://schemas.microsoft.com/office/powerpoint/2019/9/main/command">
                <pc:docMk/>
                <pc:sldMk cId="3371484525" sldId="271"/>
                <pc2:cmMk id="{BF0C94DB-DE60-8F49-860C-325EFD7DEDE6}"/>
              </pc2:cmMkLst>
            </pc226:cmChg>
            <pc226:cmChg xmlns:pc226="http://schemas.microsoft.com/office/powerpoint/2022/06/main/command" chg="mod">
              <pc226:chgData name="Bassil, Nahla - REE-ARS" userId="257e1a11-edad-47bf-8f72-150ba57c8609" providerId="ADAL" clId="{EB0A808C-9BBB-4AAE-B7F5-80961F57FB10}" dt="2025-07-16T22:20:15.544" v="99" actId="20577"/>
              <pc2:cmMkLst xmlns:pc2="http://schemas.microsoft.com/office/powerpoint/2019/9/main/command">
                <pc:docMk/>
                <pc:sldMk cId="3371484525" sldId="271"/>
                <pc2:cmMk id="{488EA8EB-9D0B-7A4A-A2B2-1D97600DBDD3}"/>
              </pc2:cmMkLst>
            </pc226:cmChg>
          </p:ext>
        </pc:ext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5745DE1F-DD78-358B-BBEC-DAACA0100C3F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5038" y="4414838"/>
            <a:ext cx="5140325" cy="41814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3499" tIns="45929" rIns="93499" bIns="4592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A5934D1C-B7BA-FA76-4A9F-0D41E9A4F485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9038" y="704850"/>
            <a:ext cx="4629150" cy="3471863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C27434-FB41-254D-0BE0-14F9392FED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>
            <a:extLst>
              <a:ext uri="{FF2B5EF4-FFF2-40B4-BE49-F238E27FC236}">
                <a16:creationId xmlns:a16="http://schemas.microsoft.com/office/drawing/2014/main" id="{9C0DF9B5-BFB3-AB97-6C8D-B2B3884BA9C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9" name="Notes Placeholder 2">
            <a:extLst>
              <a:ext uri="{FF2B5EF4-FFF2-40B4-BE49-F238E27FC236}">
                <a16:creationId xmlns:a16="http://schemas.microsoft.com/office/drawing/2014/main" id="{3D347A9D-EE81-C595-7BD4-525DC59152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674560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6694827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003237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189492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143000"/>
            <a:ext cx="3810000" cy="52959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43000"/>
            <a:ext cx="3810000" cy="52959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404792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589687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422443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477921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342508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698614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304379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152400"/>
            <a:ext cx="1943100" cy="62865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152400"/>
            <a:ext cx="5676900" cy="62865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364716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CA25D688-F98C-D49E-E12E-A768ECF248D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152400"/>
            <a:ext cx="77724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B54BA50D-6D2C-2F29-4E48-58069BDBCBE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143000"/>
            <a:ext cx="7772400" cy="529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38F41F46-715F-BC1A-6335-5C943CB3EB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" y="762000"/>
            <a:ext cx="8991600" cy="152400"/>
          </a:xfrm>
          <a:prstGeom prst="rect">
            <a:avLst/>
          </a:prstGeom>
          <a:gradFill rotWithShape="0">
            <a:gsLst>
              <a:gs pos="0">
                <a:srgbClr val="B0011C"/>
              </a:gs>
              <a:gs pos="50000">
                <a:srgbClr val="FC0128"/>
              </a:gs>
              <a:gs pos="100000">
                <a:srgbClr val="B0011C"/>
              </a:gs>
            </a:gsLst>
            <a:lin ang="5400000" scaled="1"/>
          </a:gradFill>
          <a:ln>
            <a:noFill/>
          </a:ln>
        </p:spPr>
        <p:txBody>
          <a:bodyPr wrap="none" anchor="ctr"/>
          <a:lstStyle>
            <a:lvl1pPr>
              <a:defRPr sz="2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defRPr/>
            </a:pPr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</a:defRPr>
      </a:lvl9pPr>
    </p:titleStyle>
    <p:bodyStyle>
      <a:lvl1pPr marL="177800" indent="-177800" algn="l" rtl="0" eaLnBrk="0" fontAlgn="base" hangingPunct="0">
        <a:spcBef>
          <a:spcPct val="20000"/>
        </a:spcBef>
        <a:spcAft>
          <a:spcPct val="0"/>
        </a:spcAft>
        <a:buChar char="•"/>
        <a:defRPr sz="2000" b="1">
          <a:solidFill>
            <a:schemeClr val="tx1"/>
          </a:solidFill>
          <a:latin typeface="+mn-lt"/>
          <a:ea typeface="+mn-ea"/>
          <a:cs typeface="+mn-cs"/>
        </a:defRPr>
      </a:lvl1pPr>
      <a:lvl2pPr marL="406400" indent="-1143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b="1">
          <a:solidFill>
            <a:schemeClr val="tx1"/>
          </a:solidFill>
          <a:latin typeface="+mn-lt"/>
        </a:defRPr>
      </a:lvl2pPr>
      <a:lvl3pPr marL="8636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–"/>
        <a:defRPr sz="1400" b="1">
          <a:solidFill>
            <a:schemeClr val="tx1"/>
          </a:solidFill>
          <a:latin typeface="+mn-lt"/>
        </a:defRPr>
      </a:lvl3pPr>
      <a:lvl4pPr marL="12065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–"/>
        <a:defRPr sz="2000">
          <a:solidFill>
            <a:schemeClr val="tx1"/>
          </a:solidFill>
          <a:latin typeface="+mn-lt"/>
        </a:defRPr>
      </a:lvl4pPr>
      <a:lvl5pPr marL="15494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+mn-lt"/>
        </a:defRPr>
      </a:lvl5pPr>
      <a:lvl6pPr marL="20066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+mn-lt"/>
        </a:defRPr>
      </a:lvl6pPr>
      <a:lvl7pPr marL="24638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+mn-lt"/>
        </a:defRPr>
      </a:lvl7pPr>
      <a:lvl8pPr marL="29210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+mn-lt"/>
        </a:defRPr>
      </a:lvl8pPr>
      <a:lvl9pPr marL="33782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7ECAB4-79E5-0ED9-E308-4F2D836208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83EDC33D-178D-0A83-DDFA-1398F80FDA9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304800"/>
            <a:ext cx="9144000" cy="381000"/>
          </a:xfrm>
        </p:spPr>
        <p:txBody>
          <a:bodyPr/>
          <a:lstStyle/>
          <a:p>
            <a:r>
              <a:rPr lang="en-US" altLang="en-US" dirty="0"/>
              <a:t>Crop Vulnerability Update for Strawberry, 2025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76A92F0B-BFFD-3009-DDF6-CAC3F5FE4C3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-22120" y="4032251"/>
            <a:ext cx="4670320" cy="2755899"/>
          </a:xfrm>
        </p:spPr>
        <p:txBody>
          <a:bodyPr/>
          <a:lstStyle/>
          <a:p>
            <a:pPr marL="114300" indent="-114300" algn="ctr">
              <a:buFontTx/>
              <a:buNone/>
              <a:defRPr/>
            </a:pPr>
            <a:r>
              <a:rPr lang="en-US" altLang="en-US" sz="1400" dirty="0"/>
              <a:t>Genetic Research &amp; Breeding Capacities</a:t>
            </a:r>
            <a:endParaRPr lang="en-US" sz="11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4625" indent="-174625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  <a:defRPr/>
            </a:pPr>
            <a:r>
              <a:rPr lang="en-US" sz="1100" dirty="0">
                <a:ea typeface="Calibri" panose="020F0502020204030204" pitchFamily="34" charset="0"/>
                <a:cs typeface="Times New Roman" panose="02020603050405020304" pitchFamily="18" charset="0"/>
              </a:rPr>
              <a:t>ARS breeding/genetics programs: Beltsville, MD &amp; Corvallis, OR.</a:t>
            </a:r>
          </a:p>
          <a:p>
            <a:pPr marL="174625" indent="-174625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  <a:defRPr/>
            </a:pPr>
            <a:r>
              <a:rPr lang="en-US" sz="1100" dirty="0">
                <a:ea typeface="Calibri" panose="020F0502020204030204" pitchFamily="34" charset="0"/>
                <a:cs typeface="Times New Roman" panose="02020603050405020304" pitchFamily="18" charset="0"/>
              </a:rPr>
              <a:t>University genetics &amp; breeding programs in CA, FL, NC, NY, &amp; WA focus on cultivar development.</a:t>
            </a:r>
          </a:p>
          <a:p>
            <a:pPr marL="174625" indent="-174625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  <a:defRPr/>
            </a:pPr>
            <a:r>
              <a:rPr lang="en-US" sz="1100" dirty="0">
                <a:ea typeface="Calibri" panose="020F0502020204030204" pitchFamily="34" charset="0"/>
                <a:cs typeface="Times New Roman" panose="02020603050405020304" pitchFamily="18" charset="0"/>
              </a:rPr>
              <a:t>Private breeding programs in CA &amp; FL supporting large-scale commercial production with proprietary cultivar development.</a:t>
            </a:r>
          </a:p>
          <a:p>
            <a:pPr marL="174625" indent="-174625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  <a:defRPr/>
            </a:pPr>
            <a:r>
              <a:rPr lang="en-US" sz="1100" dirty="0">
                <a:ea typeface="Calibri" panose="020F0502020204030204" pitchFamily="34" charset="0"/>
                <a:cs typeface="Times New Roman" panose="02020603050405020304" pitchFamily="18" charset="0"/>
              </a:rPr>
              <a:t>High-quality reference genomes, pangenomes, and </a:t>
            </a:r>
            <a:r>
              <a:rPr lang="en-US" sz="1100" dirty="0" err="1">
                <a:ea typeface="Calibri" panose="020F0502020204030204" pitchFamily="34" charset="0"/>
                <a:cs typeface="Times New Roman" panose="02020603050405020304" pitchFamily="18" charset="0"/>
              </a:rPr>
              <a:t>subgenome</a:t>
            </a:r>
            <a:r>
              <a:rPr lang="en-US" sz="1100" dirty="0">
                <a:ea typeface="Calibri" panose="020F0502020204030204" pitchFamily="34" charset="0"/>
                <a:cs typeface="Times New Roman" panose="02020603050405020304" pitchFamily="18" charset="0"/>
              </a:rPr>
              <a:t>-specific medium- and high-density genotyping platforms are now available for the cultivated octoploid strawberry.</a:t>
            </a:r>
          </a:p>
          <a:p>
            <a:pPr marL="174625" indent="-174625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  <a:defRPr/>
            </a:pPr>
            <a:r>
              <a:rPr lang="en-US" sz="1100" dirty="0">
                <a:ea typeface="Calibri" panose="020F0502020204030204" pitchFamily="34" charset="0"/>
                <a:cs typeface="Times New Roman" panose="02020603050405020304" pitchFamily="18" charset="0"/>
              </a:rPr>
              <a:t>Genome wide association (GWAS) and genomic prediction studies have identified chromosomal regions controlling resistance to key pathogens and other economically important traits. </a:t>
            </a:r>
          </a:p>
          <a:p>
            <a:pPr marL="174625" indent="-174625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  <a:defRPr/>
            </a:pPr>
            <a:r>
              <a:rPr lang="en-US" sz="1100" dirty="0">
                <a:ea typeface="Calibri" panose="020F0502020204030204" pitchFamily="34" charset="0"/>
                <a:cs typeface="Times New Roman" panose="02020603050405020304" pitchFamily="18" charset="0"/>
              </a:rPr>
              <a:t>Genome engineering has been successfully applied to modify traits such as anthocyanin content, fruit color, fruit firmness, flowering habit, powdery mildew resistance,…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en-US" sz="11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ts val="1500"/>
              </a:lnSpc>
              <a:spcBef>
                <a:spcPct val="60000"/>
              </a:spcBef>
              <a:buFontTx/>
              <a:buNone/>
              <a:defRPr/>
            </a:pPr>
            <a:endParaRPr lang="en-US" altLang="en-US" sz="1100" b="0" dirty="0"/>
          </a:p>
          <a:p>
            <a:pPr marL="114300" indent="-114300">
              <a:lnSpc>
                <a:spcPts val="1500"/>
              </a:lnSpc>
              <a:spcBef>
                <a:spcPct val="60000"/>
              </a:spcBef>
              <a:defRPr/>
            </a:pPr>
            <a:endParaRPr lang="en-US" altLang="en-US" sz="1800" dirty="0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2AC2B647-F49C-DA61-6401-B57E782019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0" y="914400"/>
            <a:ext cx="4495800" cy="3511550"/>
          </a:xfrm>
          <a:prstGeom prst="rect">
            <a:avLst/>
          </a:prstGeom>
          <a:noFill/>
          <a:ln>
            <a:noFill/>
          </a:ln>
        </p:spPr>
        <p:txBody>
          <a:bodyPr lIns="90488" tIns="44450" rIns="90488" bIns="44450"/>
          <a:lstStyle>
            <a:lvl1pPr marL="114300" indent="-114300">
              <a:spcBef>
                <a:spcPct val="20000"/>
              </a:spcBef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•"/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–"/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FontTx/>
              <a:buNone/>
              <a:defRPr/>
            </a:pPr>
            <a:r>
              <a:rPr lang="en-US" altLang="en-US" sz="1400" dirty="0"/>
              <a:t>NPGS PGR Status &amp; Impacts</a:t>
            </a:r>
            <a:endParaRPr lang="en-US" sz="105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7013" indent="-22701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  <a:defRPr/>
            </a:pPr>
            <a:r>
              <a:rPr lang="en-US" sz="1100" u="sng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Status</a:t>
            </a:r>
            <a:r>
              <a:rPr lang="en-US" sz="11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: The National Clonal Germplasm Repository, Corvallis, OR, manages 42 </a:t>
            </a:r>
            <a:r>
              <a:rPr lang="en-US" sz="1100" i="1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Fragaria</a:t>
            </a:r>
            <a:r>
              <a:rPr lang="en-US" sz="11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taxa  and 1500+ accessions, including older commercial heirloom cultivars, &amp; crop wild relatives (CWR) maintained as container-grown plants in protected screenhouses or greenhouses. CWR also stored as seeds in freezers.</a:t>
            </a:r>
          </a:p>
          <a:p>
            <a:pPr marL="227013" indent="-22701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  <a:defRPr/>
            </a:pPr>
            <a:r>
              <a:rPr lang="en-US" sz="11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US domestic CWR remain under-collected and access to foreign germplasm is increasingly restricted.</a:t>
            </a:r>
          </a:p>
          <a:p>
            <a:pPr marL="227013" indent="-22701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  <a:defRPr/>
            </a:pPr>
            <a:r>
              <a:rPr lang="en-US" sz="1100" u="sng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Impacts</a:t>
            </a:r>
            <a:r>
              <a:rPr lang="en-US" sz="11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: Supports one of the top three most valuable U.S&gt; fruit crops on a per-acre basis, with a farmgate value exceeding $3 billion annually.</a:t>
            </a:r>
          </a:p>
          <a:p>
            <a:pPr marL="227013" indent="-22701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  <a:defRPr/>
            </a:pPr>
            <a:r>
              <a:rPr lang="en-US" sz="11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NPGS provides foundational germplasm essential for breeding resistance to pests and diseases, abiotic stress tolerance, research applications, and the development of specialty cultivars.</a:t>
            </a:r>
          </a:p>
        </p:txBody>
      </p:sp>
      <p:sp>
        <p:nvSpPr>
          <p:cNvPr id="3077" name="Line 5">
            <a:extLst>
              <a:ext uri="{FF2B5EF4-FFF2-40B4-BE49-F238E27FC236}">
                <a16:creationId xmlns:a16="http://schemas.microsoft.com/office/drawing/2014/main" id="{29FB909B-1780-52B7-F98A-69DD81D910CB}"/>
              </a:ext>
            </a:extLst>
          </p:cNvPr>
          <p:cNvSpPr>
            <a:spLocks noChangeShapeType="1"/>
          </p:cNvSpPr>
          <p:nvPr/>
        </p:nvSpPr>
        <p:spPr bwMode="auto">
          <a:xfrm>
            <a:off x="317500" y="4038600"/>
            <a:ext cx="8750300" cy="0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78" name="Line 6">
            <a:extLst>
              <a:ext uri="{FF2B5EF4-FFF2-40B4-BE49-F238E27FC236}">
                <a16:creationId xmlns:a16="http://schemas.microsoft.com/office/drawing/2014/main" id="{0297EFDA-C833-A4D1-8E61-E9BFE87A99F6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0" y="996950"/>
            <a:ext cx="0" cy="5708650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79" name="Rectangle 7">
            <a:extLst>
              <a:ext uri="{FF2B5EF4-FFF2-40B4-BE49-F238E27FC236}">
                <a16:creationId xmlns:a16="http://schemas.microsoft.com/office/drawing/2014/main" id="{47D51B09-938B-D7A7-0EE9-1538BA4C40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57149" y="3988016"/>
            <a:ext cx="4628740" cy="2844368"/>
          </a:xfrm>
          <a:prstGeom prst="rect">
            <a:avLst/>
          </a:prstGeom>
          <a:noFill/>
          <a:ln>
            <a:noFill/>
          </a:ln>
        </p:spPr>
        <p:txBody>
          <a:bodyPr wrap="square" lIns="90488" tIns="44450" rIns="90488" bIns="44450">
            <a:spAutoFit/>
          </a:bodyPr>
          <a:lstStyle>
            <a:lvl1pPr>
              <a:spcBef>
                <a:spcPct val="20000"/>
              </a:spcBef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•"/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–"/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altLang="en-US" sz="1400" dirty="0"/>
              <a:t>Priority Issues</a:t>
            </a:r>
            <a:endParaRPr lang="en-US" altLang="en-US" sz="1100" dirty="0"/>
          </a:p>
          <a:p>
            <a:pPr marL="227013" indent="-22701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  <a:defRPr/>
            </a:pPr>
            <a:r>
              <a:rPr lang="en-US" altLang="en-US" sz="1100" dirty="0">
                <a:cs typeface="Times New Roman" panose="02020603050405020304" pitchFamily="18" charset="0"/>
              </a:rPr>
              <a:t>Increased funding is essential to expand breeding capacity, especially for traits related to resistance/tolerance to biotic &amp; abiotic stresses.</a:t>
            </a:r>
          </a:p>
          <a:p>
            <a:pPr marL="227013" indent="-22701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  <a:defRPr/>
            </a:pPr>
            <a:r>
              <a:rPr lang="en-US" altLang="en-US" sz="1100" dirty="0">
                <a:cs typeface="Times New Roman" panose="02020603050405020304" pitchFamily="18" charset="0"/>
              </a:rPr>
              <a:t>Support for the Clean Plant Network is needed to produce and distribute a greater number of cultivars &amp; virus-indexed plants.</a:t>
            </a:r>
          </a:p>
          <a:p>
            <a:pPr marL="227013" indent="-22701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  <a:defRPr/>
            </a:pPr>
            <a:r>
              <a:rPr lang="en-US" altLang="en-US" sz="1100" dirty="0">
                <a:cs typeface="Times New Roman" panose="02020603050405020304" pitchFamily="18" charset="0"/>
              </a:rPr>
              <a:t>Expand sampling of U.S. domestic CWR to enhance the genetic base for breeding.</a:t>
            </a:r>
          </a:p>
          <a:p>
            <a:pPr marL="227013" indent="-22701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  <a:defRPr/>
            </a:pPr>
            <a:r>
              <a:rPr lang="en-US" altLang="en-US" sz="1100" dirty="0">
                <a:cs typeface="Times New Roman" panose="02020603050405020304" pitchFamily="18" charset="0"/>
              </a:rPr>
              <a:t>Strengthen NPGS capacity for management, pathogen testing, clean-up, evaluation, and data integration.</a:t>
            </a:r>
          </a:p>
          <a:p>
            <a:pPr marL="227013" indent="-22701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  <a:defRPr/>
            </a:pPr>
            <a:r>
              <a:rPr lang="en-US" altLang="en-US" sz="1100" dirty="0">
                <a:cs typeface="Times New Roman" panose="02020603050405020304" pitchFamily="18" charset="0"/>
              </a:rPr>
              <a:t>Advance climate-resilient, labor-saving, and mechanization/automation technologies for strawberry production. </a:t>
            </a:r>
          </a:p>
          <a:p>
            <a:pPr marL="227013" indent="-22701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  <a:defRPr/>
            </a:pPr>
            <a:r>
              <a:rPr lang="en-US" altLang="en-US" sz="1100" dirty="0">
                <a:cs typeface="Times New Roman" panose="02020603050405020304" pitchFamily="18" charset="0"/>
              </a:rPr>
              <a:t>Promote collaborative research focused on pest and disease identification, characterization, monitoring, and control, particularly in response to emerging threats.</a:t>
            </a:r>
            <a:endParaRPr lang="en-US" altLang="en-US" sz="1800" dirty="0"/>
          </a:p>
        </p:txBody>
      </p:sp>
      <p:sp>
        <p:nvSpPr>
          <p:cNvPr id="3080" name="Rectangle 8">
            <a:extLst>
              <a:ext uri="{FF2B5EF4-FFF2-40B4-BE49-F238E27FC236}">
                <a16:creationId xmlns:a16="http://schemas.microsoft.com/office/drawing/2014/main" id="{BE1C87C9-12D9-D7B4-5C4B-E4D02FBFFC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-76200" y="993775"/>
            <a:ext cx="4633349" cy="3654425"/>
          </a:xfrm>
          <a:prstGeom prst="rect">
            <a:avLst/>
          </a:prstGeom>
          <a:noFill/>
          <a:ln>
            <a:noFill/>
          </a:ln>
        </p:spPr>
        <p:txBody>
          <a:bodyPr lIns="90488" tIns="44450" rIns="90488" bIns="44450"/>
          <a:lstStyle>
            <a:lvl1pPr marL="114300" indent="-114300">
              <a:spcBef>
                <a:spcPct val="20000"/>
              </a:spcBef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•"/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–"/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FontTx/>
              <a:buNone/>
              <a:defRPr/>
            </a:pPr>
            <a:r>
              <a:rPr lang="en-US" altLang="en-US" sz="1400" dirty="0"/>
              <a:t>Vulnerabilities &amp;Threats</a:t>
            </a:r>
          </a:p>
          <a:p>
            <a:pPr marL="174625" indent="-174625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  <a:defRPr/>
            </a:pPr>
            <a:r>
              <a:rPr lang="en-US" sz="1100" dirty="0">
                <a:latin typeface="+mn-lt"/>
              </a:rPr>
              <a:t>Reduced budgetary support &amp; operational capacity for breeding &amp; plant genetic resource (PGR) management.</a:t>
            </a:r>
          </a:p>
          <a:p>
            <a:pPr marL="174625" indent="-174625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  <a:defRPr/>
            </a:pPr>
            <a:r>
              <a:rPr lang="en-US" sz="11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Insufficient funding for testing plants for viruses &amp; other pathogens, and for producing “clean” material for distribution.</a:t>
            </a:r>
          </a:p>
          <a:p>
            <a:pPr marL="174625" indent="-174625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  <a:defRPr/>
            </a:pPr>
            <a:r>
              <a:rPr lang="en-US" sz="11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Continued reliance on methyl bromide in nurseries has contributed to the prevalence of pathogen-susceptible cultivars and heavy fungicide use. This dependence is a critical vulnerability as fungicide-resistant diseases (e.g., </a:t>
            </a:r>
            <a:r>
              <a:rPr lang="en-US" sz="1100" i="1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Colletotrichum</a:t>
            </a:r>
            <a:r>
              <a:rPr lang="en-US" sz="11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  <a:r>
              <a:rPr lang="en-US" sz="1100" i="1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i="1" dirty="0">
                <a:ea typeface="Calibri" panose="020F0502020204030204" pitchFamily="34" charset="0"/>
                <a:cs typeface="Times New Roman" panose="02020603050405020304" pitchFamily="18" charset="0"/>
              </a:rPr>
              <a:t>Fusarium</a:t>
            </a:r>
            <a:r>
              <a:rPr lang="en-US" sz="1100" dirty="0"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  <a:r>
              <a:rPr lang="en-US" sz="1100" i="1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i="1" dirty="0" err="1">
                <a:ea typeface="Calibri" panose="020F0502020204030204" pitchFamily="34" charset="0"/>
                <a:cs typeface="Times New Roman" panose="02020603050405020304" pitchFamily="18" charset="0"/>
              </a:rPr>
              <a:t>Neopestalotiopsis</a:t>
            </a:r>
            <a:r>
              <a:rPr lang="en-US" sz="11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) become more widespread.</a:t>
            </a:r>
          </a:p>
          <a:p>
            <a:pPr marL="174625" indent="-174625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  <a:defRPr/>
            </a:pPr>
            <a:r>
              <a:rPr lang="en-US" sz="11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Labor intensive production systems are increasingly challenged by labor shortages and rising costs, which directly impacts harvest timing and crop marketability.</a:t>
            </a:r>
          </a:p>
          <a:p>
            <a:pPr marL="174625" indent="-174625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  <a:defRPr/>
            </a:pPr>
            <a:r>
              <a:rPr lang="en-US" sz="11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More frequent rain events, late freezes &amp; frosts and sudden heat during a narrow flowering/fruiting period causing significant risks &amp; crop losses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en-US" sz="1100" dirty="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1484525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10_97">
  <a:themeElements>
    <a:clrScheme name="">
      <a:dk1>
        <a:srgbClr val="000000"/>
      </a:dk1>
      <a:lt1>
        <a:srgbClr val="CF0E30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E4AAAD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10_9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0_97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97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97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97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97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97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97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Metadata/LabelInfo.xml><?xml version="1.0" encoding="utf-8"?>
<clbl:labelList xmlns:clbl="http://schemas.microsoft.com/office/2020/mipLabelMetadata">
  <clbl:label id="{ed5b36e7-01ee-4ebc-867e-e03cfa0d4697}" enabled="0" method="" siteId="{ed5b36e7-01ee-4ebc-867e-e03cfa0d4697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104354030</TotalTime>
  <Pages>11</Pages>
  <Words>517</Words>
  <Application>Microsoft Office PowerPoint</Application>
  <PresentationFormat>On-screen Show (4:3)</PresentationFormat>
  <Paragraphs>27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Symbol</vt:lpstr>
      <vt:lpstr>Times New Roman</vt:lpstr>
      <vt:lpstr>10_97</vt:lpstr>
      <vt:lpstr>Crop Vulnerability Update for Strawberry, 2025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Quad chart template</dc:title>
  <dc:creator>Bretting, Peter</dc:creator>
  <cp:lastModifiedBy>Bassil, Nahla - REE-ARS</cp:lastModifiedBy>
  <cp:revision>359</cp:revision>
  <cp:lastPrinted>2017-11-22T12:51:39Z</cp:lastPrinted>
  <dcterms:created xsi:type="dcterms:W3CDTF">1997-10-09T17:46:18Z</dcterms:created>
  <dcterms:modified xsi:type="dcterms:W3CDTF">2025-07-16T22:23:25Z</dcterms:modified>
</cp:coreProperties>
</file>