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
  </p:notesMasterIdLst>
  <p:handoutMasterIdLst>
    <p:handoutMasterId r:id="rId4"/>
  </p:handoutMasterIdLst>
  <p:sldIdLst>
    <p:sldId id="268" r:id="rId2"/>
  </p:sldIdLst>
  <p:sldSz cx="9144000" cy="6858000" type="screen4x3"/>
  <p:notesSz cx="7010400" cy="92964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000"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sz="2000"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sz="2000"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sz="2000"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sz="2000"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2000"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sz="2000"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sz="2000"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sz="2000"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E7A90"/>
    <a:srgbClr val="FFFFFF"/>
    <a:srgbClr val="00279F"/>
    <a:srgbClr val="081D58"/>
    <a:srgbClr val="500093"/>
    <a:srgbClr val="4A0088"/>
    <a:srgbClr val="EF9100"/>
    <a:srgbClr val="FDE3B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B24413-50DC-4612-9DAD-87C82CF6BA6F}" v="12" dt="2025-07-17T00:27:56.33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634" autoAdjust="0"/>
    <p:restoredTop sz="94660"/>
  </p:normalViewPr>
  <p:slideViewPr>
    <p:cSldViewPr>
      <p:cViewPr varScale="1">
        <p:scale>
          <a:sx n="111" d="100"/>
          <a:sy n="111" d="100"/>
        </p:scale>
        <p:origin x="2016" y="13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10" Type="http://schemas.microsoft.com/office/2015/10/relationships/revisionInfo" Target="revisionInfo.xml"/><Relationship Id="rId4" Type="http://schemas.openxmlformats.org/officeDocument/2006/relationships/handoutMaster" Target="handoutMasters/handoutMaster1.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ssil, Nahla - REE-ARS" userId="257e1a11-edad-47bf-8f72-150ba57c8609" providerId="ADAL" clId="{18B24413-50DC-4612-9DAD-87C82CF6BA6F}"/>
    <pc:docChg chg="delSld modSld">
      <pc:chgData name="Bassil, Nahla - REE-ARS" userId="257e1a11-edad-47bf-8f72-150ba57c8609" providerId="ADAL" clId="{18B24413-50DC-4612-9DAD-87C82CF6BA6F}" dt="2025-07-17T00:27:56.333" v="1658" actId="1036"/>
      <pc:docMkLst>
        <pc:docMk/>
      </pc:docMkLst>
      <pc:sldChg chg="addSp modSp mod">
        <pc:chgData name="Bassil, Nahla - REE-ARS" userId="257e1a11-edad-47bf-8f72-150ba57c8609" providerId="ADAL" clId="{18B24413-50DC-4612-9DAD-87C82CF6BA6F}" dt="2025-07-17T00:27:56.333" v="1658" actId="1036"/>
        <pc:sldMkLst>
          <pc:docMk/>
          <pc:sldMk cId="1818298664" sldId="268"/>
        </pc:sldMkLst>
        <pc:spChg chg="add">
          <ac:chgData name="Bassil, Nahla - REE-ARS" userId="257e1a11-edad-47bf-8f72-150ba57c8609" providerId="ADAL" clId="{18B24413-50DC-4612-9DAD-87C82CF6BA6F}" dt="2025-07-17T00:20:49.052" v="1069"/>
          <ac:spMkLst>
            <pc:docMk/>
            <pc:sldMk cId="1818298664" sldId="268"/>
            <ac:spMk id="2" creationId="{3E9070B5-E753-10D5-1913-6735B9B0E135}"/>
          </ac:spMkLst>
        </pc:spChg>
        <pc:spChg chg="add">
          <ac:chgData name="Bassil, Nahla - REE-ARS" userId="257e1a11-edad-47bf-8f72-150ba57c8609" providerId="ADAL" clId="{18B24413-50DC-4612-9DAD-87C82CF6BA6F}" dt="2025-07-17T00:24:20.499" v="1322"/>
          <ac:spMkLst>
            <pc:docMk/>
            <pc:sldMk cId="1818298664" sldId="268"/>
            <ac:spMk id="3" creationId="{1E0F6D93-65C5-7FC6-8359-41F09525CF6A}"/>
          </ac:spMkLst>
        </pc:spChg>
        <pc:spChg chg="mod">
          <ac:chgData name="Bassil, Nahla - REE-ARS" userId="257e1a11-edad-47bf-8f72-150ba57c8609" providerId="ADAL" clId="{18B24413-50DC-4612-9DAD-87C82CF6BA6F}" dt="2025-07-17T00:27:03.729" v="1644" actId="1035"/>
          <ac:spMkLst>
            <pc:docMk/>
            <pc:sldMk cId="1818298664" sldId="268"/>
            <ac:spMk id="4" creationId="{41E4859D-FACD-83FA-9FFE-7F270637DAC3}"/>
          </ac:spMkLst>
        </pc:spChg>
        <pc:spChg chg="mod">
          <ac:chgData name="Bassil, Nahla - REE-ARS" userId="257e1a11-edad-47bf-8f72-150ba57c8609" providerId="ADAL" clId="{18B24413-50DC-4612-9DAD-87C82CF6BA6F}" dt="2025-07-17T00:27:56.333" v="1658" actId="1036"/>
          <ac:spMkLst>
            <pc:docMk/>
            <pc:sldMk cId="1818298664" sldId="268"/>
            <ac:spMk id="3074" creationId="{A324A310-141C-3EDE-DDF0-AB4AC3A23108}"/>
          </ac:spMkLst>
        </pc:spChg>
        <pc:spChg chg="mod">
          <ac:chgData name="Bassil, Nahla - REE-ARS" userId="257e1a11-edad-47bf-8f72-150ba57c8609" providerId="ADAL" clId="{18B24413-50DC-4612-9DAD-87C82CF6BA6F}" dt="2025-07-17T00:13:49.425" v="886" actId="20577"/>
          <ac:spMkLst>
            <pc:docMk/>
            <pc:sldMk cId="1818298664" sldId="268"/>
            <ac:spMk id="3076" creationId="{6BF8FB66-21BB-1891-7A6D-6ECF69F41B7A}"/>
          </ac:spMkLst>
        </pc:spChg>
        <pc:spChg chg="mod">
          <ac:chgData name="Bassil, Nahla - REE-ARS" userId="257e1a11-edad-47bf-8f72-150ba57c8609" providerId="ADAL" clId="{18B24413-50DC-4612-9DAD-87C82CF6BA6F}" dt="2025-07-17T00:26:43.837" v="1643" actId="20577"/>
          <ac:spMkLst>
            <pc:docMk/>
            <pc:sldMk cId="1818298664" sldId="268"/>
            <ac:spMk id="3079" creationId="{E81EA47D-91CD-23CE-0566-E92B1C4C8923}"/>
          </ac:spMkLst>
        </pc:spChg>
        <pc:spChg chg="mod">
          <ac:chgData name="Bassil, Nahla - REE-ARS" userId="257e1a11-edad-47bf-8f72-150ba57c8609" providerId="ADAL" clId="{18B24413-50DC-4612-9DAD-87C82CF6BA6F}" dt="2025-07-16T23:58:47.288" v="515" actId="1036"/>
          <ac:spMkLst>
            <pc:docMk/>
            <pc:sldMk cId="1818298664" sldId="268"/>
            <ac:spMk id="3080" creationId="{94C48B7A-448D-98C0-E582-DBF3BC9D499B}"/>
          </ac:spMkLst>
        </pc:spChg>
      </pc:sldChg>
      <pc:sldChg chg="del">
        <pc:chgData name="Bassil, Nahla - REE-ARS" userId="257e1a11-edad-47bf-8f72-150ba57c8609" providerId="ADAL" clId="{18B24413-50DC-4612-9DAD-87C82CF6BA6F}" dt="2025-07-16T23:42:28.804" v="1" actId="2696"/>
        <pc:sldMkLst>
          <pc:docMk/>
          <pc:sldMk cId="1880866533" sldId="270"/>
        </pc:sldMkLst>
      </pc:sldChg>
      <pc:sldChg chg="del">
        <pc:chgData name="Bassil, Nahla - REE-ARS" userId="257e1a11-edad-47bf-8f72-150ba57c8609" providerId="ADAL" clId="{18B24413-50DC-4612-9DAD-87C82CF6BA6F}" dt="2025-07-16T23:42:31.020" v="2" actId="2696"/>
        <pc:sldMkLst>
          <pc:docMk/>
          <pc:sldMk cId="3371484525" sldId="271"/>
        </pc:sldMkLst>
      </pc:sldChg>
      <pc:sldChg chg="del">
        <pc:chgData name="Bassil, Nahla - REE-ARS" userId="257e1a11-edad-47bf-8f72-150ba57c8609" providerId="ADAL" clId="{18B24413-50DC-4612-9DAD-87C82CF6BA6F}" dt="2025-07-16T23:42:33.300" v="3" actId="2696"/>
        <pc:sldMkLst>
          <pc:docMk/>
          <pc:sldMk cId="0" sldId="272"/>
        </pc:sldMkLst>
      </pc:sldChg>
      <pc:sldChg chg="del">
        <pc:chgData name="Bassil, Nahla - REE-ARS" userId="257e1a11-edad-47bf-8f72-150ba57c8609" providerId="ADAL" clId="{18B24413-50DC-4612-9DAD-87C82CF6BA6F}" dt="2025-07-16T23:42:26.041" v="0" actId="2696"/>
        <pc:sldMkLst>
          <pc:docMk/>
          <pc:sldMk cId="1243001568" sldId="274"/>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5745DE1F-DD78-358B-BBEC-DAACA0100C3F}"/>
              </a:ext>
            </a:extLst>
          </p:cNvPr>
          <p:cNvSpPr>
            <a:spLocks noGrp="1" noChangeArrowheads="1"/>
          </p:cNvSpPr>
          <p:nvPr>
            <p:ph type="body" sz="quarter" idx="3"/>
          </p:nvPr>
        </p:nvSpPr>
        <p:spPr bwMode="auto">
          <a:xfrm>
            <a:off x="935038" y="4414838"/>
            <a:ext cx="5140325" cy="4181475"/>
          </a:xfrm>
          <a:prstGeom prst="rect">
            <a:avLst/>
          </a:prstGeom>
          <a:noFill/>
          <a:ln w="12700">
            <a:noFill/>
            <a:miter lim="800000"/>
            <a:headEnd/>
            <a:tailEnd/>
          </a:ln>
          <a:effectLst/>
        </p:spPr>
        <p:txBody>
          <a:bodyPr vert="horz" wrap="square" lIns="93499" tIns="45929" rIns="93499" bIns="4592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51" name="Rectangle 3">
            <a:extLst>
              <a:ext uri="{FF2B5EF4-FFF2-40B4-BE49-F238E27FC236}">
                <a16:creationId xmlns:a16="http://schemas.microsoft.com/office/drawing/2014/main" id="{A5934D1C-B7BA-FA76-4A9F-0D41E9A4F485}"/>
              </a:ext>
            </a:extLst>
          </p:cNvPr>
          <p:cNvSpPr>
            <a:spLocks noGrp="1" noRot="1" noChangeAspect="1" noChangeArrowheads="1" noTextEdit="1"/>
          </p:cNvSpPr>
          <p:nvPr>
            <p:ph type="sldImg" idx="2"/>
          </p:nvPr>
        </p:nvSpPr>
        <p:spPr bwMode="auto">
          <a:xfrm>
            <a:off x="1189038" y="704850"/>
            <a:ext cx="4629150" cy="347186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E66453-86E5-DE9C-0B34-213E12C0577A}"/>
            </a:ext>
          </a:extLst>
        </p:cNvPr>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12B9D5A0-0304-247E-27BD-182848059000}"/>
              </a:ext>
            </a:extLst>
          </p:cNvPr>
          <p:cNvSpPr>
            <a:spLocks noGrp="1" noRot="1" noChangeAspect="1" noChangeArrowheads="1" noTextEdit="1"/>
          </p:cNvSpPr>
          <p:nvPr>
            <p:ph type="sldImg"/>
          </p:nvPr>
        </p:nvSpPr>
        <p:spPr>
          <a:ln/>
        </p:spPr>
      </p:sp>
      <p:sp>
        <p:nvSpPr>
          <p:cNvPr id="4099" name="Notes Placeholder 2">
            <a:extLst>
              <a:ext uri="{FF2B5EF4-FFF2-40B4-BE49-F238E27FC236}">
                <a16:creationId xmlns:a16="http://schemas.microsoft.com/office/drawing/2014/main" id="{849E50F1-0DB5-6F33-6818-90912A03113C}"/>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6287594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2669482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00323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0189492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143000"/>
            <a:ext cx="3810000" cy="5295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143000"/>
            <a:ext cx="3810000" cy="5295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404792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589687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842244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77921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3342508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1698614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304379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152400"/>
            <a:ext cx="1943100" cy="62865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152400"/>
            <a:ext cx="5676900" cy="62865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36471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CA25D688-F98C-D49E-E12E-A768ECF248DB}"/>
              </a:ext>
            </a:extLst>
          </p:cNvPr>
          <p:cNvSpPr>
            <a:spLocks noGrp="1" noChangeArrowheads="1"/>
          </p:cNvSpPr>
          <p:nvPr>
            <p:ph type="title"/>
          </p:nvPr>
        </p:nvSpPr>
        <p:spPr bwMode="auto">
          <a:xfrm>
            <a:off x="685800" y="152400"/>
            <a:ext cx="7772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8" tIns="44450" rIns="90488" bIns="4445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B54BA50D-6D2C-2F29-4E48-58069BDBCBE6}"/>
              </a:ext>
            </a:extLst>
          </p:cNvPr>
          <p:cNvSpPr>
            <a:spLocks noGrp="1" noChangeArrowheads="1"/>
          </p:cNvSpPr>
          <p:nvPr>
            <p:ph type="body" idx="1"/>
          </p:nvPr>
        </p:nvSpPr>
        <p:spPr bwMode="auto">
          <a:xfrm>
            <a:off x="685800" y="1143000"/>
            <a:ext cx="7772400" cy="529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8" tIns="44450" rIns="90488" bIns="4445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38F41F46-715F-BC1A-6335-5C943CB3EB7E}"/>
              </a:ext>
            </a:extLst>
          </p:cNvPr>
          <p:cNvSpPr>
            <a:spLocks noChangeArrowheads="1"/>
          </p:cNvSpPr>
          <p:nvPr/>
        </p:nvSpPr>
        <p:spPr bwMode="auto">
          <a:xfrm>
            <a:off x="76200" y="762000"/>
            <a:ext cx="8991600" cy="152400"/>
          </a:xfrm>
          <a:prstGeom prst="rect">
            <a:avLst/>
          </a:prstGeom>
          <a:gradFill rotWithShape="0">
            <a:gsLst>
              <a:gs pos="0">
                <a:srgbClr val="B0011C"/>
              </a:gs>
              <a:gs pos="50000">
                <a:srgbClr val="FC0128"/>
              </a:gs>
              <a:gs pos="100000">
                <a:srgbClr val="B0011C"/>
              </a:gs>
            </a:gsLst>
            <a:lin ang="5400000" scaled="1"/>
          </a:gradFill>
          <a:ln>
            <a:noFill/>
          </a:ln>
        </p:spPr>
        <p:txBody>
          <a:bodyPr wrap="none" anchor="ctr"/>
          <a:lstStyle>
            <a:lvl1pPr>
              <a:defRPr sz="2000" b="1">
                <a:solidFill>
                  <a:schemeClr val="tx1"/>
                </a:solidFill>
                <a:latin typeface="Arial" panose="020B0604020202020204" pitchFamily="34" charset="0"/>
                <a:cs typeface="Arial" panose="020B0604020202020204" pitchFamily="34" charset="0"/>
              </a:defRPr>
            </a:lvl1pPr>
            <a:lvl2pPr marL="742950" indent="-285750">
              <a:defRPr sz="2000" b="1">
                <a:solidFill>
                  <a:schemeClr val="tx1"/>
                </a:solidFill>
                <a:latin typeface="Arial" panose="020B0604020202020204" pitchFamily="34" charset="0"/>
                <a:cs typeface="Arial" panose="020B0604020202020204" pitchFamily="34" charset="0"/>
              </a:defRPr>
            </a:lvl2pPr>
            <a:lvl3pPr marL="1143000" indent="-228600">
              <a:defRPr sz="2000" b="1">
                <a:solidFill>
                  <a:schemeClr val="tx1"/>
                </a:solidFill>
                <a:latin typeface="Arial" panose="020B0604020202020204" pitchFamily="34" charset="0"/>
                <a:cs typeface="Arial" panose="020B0604020202020204" pitchFamily="34" charset="0"/>
              </a:defRPr>
            </a:lvl3pPr>
            <a:lvl4pPr marL="1600200" indent="-228600">
              <a:defRPr sz="2000" b="1">
                <a:solidFill>
                  <a:schemeClr val="tx1"/>
                </a:solidFill>
                <a:latin typeface="Arial" panose="020B0604020202020204" pitchFamily="34" charset="0"/>
                <a:cs typeface="Arial" panose="020B0604020202020204" pitchFamily="34" charset="0"/>
              </a:defRPr>
            </a:lvl4pPr>
            <a:lvl5pPr marL="2057400" indent="-228600">
              <a:defRPr sz="20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cs typeface="Arial" panose="020B0604020202020204" pitchFamily="34" charset="0"/>
              </a:defRPr>
            </a:lvl9pPr>
          </a:lstStyle>
          <a:p>
            <a:pPr>
              <a:defRPr/>
            </a:pPr>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2800" b="1">
          <a:solidFill>
            <a:schemeClr val="tx1"/>
          </a:solidFill>
          <a:latin typeface="+mj-lt"/>
          <a:ea typeface="+mj-ea"/>
          <a:cs typeface="+mj-cs"/>
        </a:defRPr>
      </a:lvl1pPr>
      <a:lvl2pPr algn="ctr" rtl="0" eaLnBrk="0" fontAlgn="base" hangingPunct="0">
        <a:spcBef>
          <a:spcPct val="0"/>
        </a:spcBef>
        <a:spcAft>
          <a:spcPct val="0"/>
        </a:spcAft>
        <a:defRPr sz="2800" b="1">
          <a:solidFill>
            <a:schemeClr val="tx1"/>
          </a:solidFill>
          <a:latin typeface="Arial" charset="0"/>
        </a:defRPr>
      </a:lvl2pPr>
      <a:lvl3pPr algn="ctr" rtl="0" eaLnBrk="0" fontAlgn="base" hangingPunct="0">
        <a:spcBef>
          <a:spcPct val="0"/>
        </a:spcBef>
        <a:spcAft>
          <a:spcPct val="0"/>
        </a:spcAft>
        <a:defRPr sz="2800" b="1">
          <a:solidFill>
            <a:schemeClr val="tx1"/>
          </a:solidFill>
          <a:latin typeface="Arial" charset="0"/>
        </a:defRPr>
      </a:lvl3pPr>
      <a:lvl4pPr algn="ctr" rtl="0" eaLnBrk="0" fontAlgn="base" hangingPunct="0">
        <a:spcBef>
          <a:spcPct val="0"/>
        </a:spcBef>
        <a:spcAft>
          <a:spcPct val="0"/>
        </a:spcAft>
        <a:defRPr sz="2800" b="1">
          <a:solidFill>
            <a:schemeClr val="tx1"/>
          </a:solidFill>
          <a:latin typeface="Arial" charset="0"/>
        </a:defRPr>
      </a:lvl4pPr>
      <a:lvl5pPr algn="ctr" rtl="0" eaLnBrk="0" fontAlgn="base" hangingPunct="0">
        <a:spcBef>
          <a:spcPct val="0"/>
        </a:spcBef>
        <a:spcAft>
          <a:spcPct val="0"/>
        </a:spcAft>
        <a:defRPr sz="2800" b="1">
          <a:solidFill>
            <a:schemeClr val="tx1"/>
          </a:solidFill>
          <a:latin typeface="Arial" charset="0"/>
        </a:defRPr>
      </a:lvl5pPr>
      <a:lvl6pPr marL="457200" algn="ctr" rtl="0" eaLnBrk="0" fontAlgn="base" hangingPunct="0">
        <a:spcBef>
          <a:spcPct val="0"/>
        </a:spcBef>
        <a:spcAft>
          <a:spcPct val="0"/>
        </a:spcAft>
        <a:defRPr sz="2800" b="1">
          <a:solidFill>
            <a:schemeClr val="tx1"/>
          </a:solidFill>
          <a:latin typeface="Arial" charset="0"/>
        </a:defRPr>
      </a:lvl6pPr>
      <a:lvl7pPr marL="914400" algn="ctr" rtl="0" eaLnBrk="0" fontAlgn="base" hangingPunct="0">
        <a:spcBef>
          <a:spcPct val="0"/>
        </a:spcBef>
        <a:spcAft>
          <a:spcPct val="0"/>
        </a:spcAft>
        <a:defRPr sz="2800" b="1">
          <a:solidFill>
            <a:schemeClr val="tx1"/>
          </a:solidFill>
          <a:latin typeface="Arial" charset="0"/>
        </a:defRPr>
      </a:lvl7pPr>
      <a:lvl8pPr marL="1371600" algn="ctr" rtl="0" eaLnBrk="0" fontAlgn="base" hangingPunct="0">
        <a:spcBef>
          <a:spcPct val="0"/>
        </a:spcBef>
        <a:spcAft>
          <a:spcPct val="0"/>
        </a:spcAft>
        <a:defRPr sz="2800" b="1">
          <a:solidFill>
            <a:schemeClr val="tx1"/>
          </a:solidFill>
          <a:latin typeface="Arial" charset="0"/>
        </a:defRPr>
      </a:lvl8pPr>
      <a:lvl9pPr marL="1828800" algn="ctr" rtl="0" eaLnBrk="0" fontAlgn="base" hangingPunct="0">
        <a:spcBef>
          <a:spcPct val="0"/>
        </a:spcBef>
        <a:spcAft>
          <a:spcPct val="0"/>
        </a:spcAft>
        <a:defRPr sz="2800" b="1">
          <a:solidFill>
            <a:schemeClr val="tx1"/>
          </a:solidFill>
          <a:latin typeface="Arial" charset="0"/>
        </a:defRPr>
      </a:lvl9pPr>
    </p:titleStyle>
    <p:bodyStyle>
      <a:lvl1pPr marL="177800" indent="-177800" algn="l" rtl="0" eaLnBrk="0" fontAlgn="base" hangingPunct="0">
        <a:spcBef>
          <a:spcPct val="20000"/>
        </a:spcBef>
        <a:spcAft>
          <a:spcPct val="0"/>
        </a:spcAft>
        <a:buChar char="•"/>
        <a:defRPr sz="2000" b="1">
          <a:solidFill>
            <a:schemeClr val="tx1"/>
          </a:solidFill>
          <a:latin typeface="+mn-lt"/>
          <a:ea typeface="+mn-ea"/>
          <a:cs typeface="+mn-cs"/>
        </a:defRPr>
      </a:lvl1pPr>
      <a:lvl2pPr marL="406400" indent="-114300" algn="l" rtl="0" eaLnBrk="0" fontAlgn="base" hangingPunct="0">
        <a:spcBef>
          <a:spcPct val="20000"/>
        </a:spcBef>
        <a:spcAft>
          <a:spcPct val="0"/>
        </a:spcAft>
        <a:buSzPct val="100000"/>
        <a:buChar char="•"/>
        <a:defRPr b="1">
          <a:solidFill>
            <a:schemeClr val="tx1"/>
          </a:solidFill>
          <a:latin typeface="+mn-lt"/>
        </a:defRPr>
      </a:lvl2pPr>
      <a:lvl3pPr marL="863600" indent="-228600" algn="l" rtl="0" eaLnBrk="0" fontAlgn="base" hangingPunct="0">
        <a:spcBef>
          <a:spcPct val="20000"/>
        </a:spcBef>
        <a:spcAft>
          <a:spcPct val="0"/>
        </a:spcAft>
        <a:buSzPct val="100000"/>
        <a:buChar char="–"/>
        <a:defRPr sz="1400" b="1">
          <a:solidFill>
            <a:schemeClr val="tx1"/>
          </a:solidFill>
          <a:latin typeface="+mn-lt"/>
        </a:defRPr>
      </a:lvl3pPr>
      <a:lvl4pPr marL="1206500" indent="-228600" algn="l" rtl="0" eaLnBrk="0" fontAlgn="base" hangingPunct="0">
        <a:spcBef>
          <a:spcPct val="20000"/>
        </a:spcBef>
        <a:spcAft>
          <a:spcPct val="0"/>
        </a:spcAft>
        <a:buSzPct val="100000"/>
        <a:buChar char="–"/>
        <a:defRPr sz="2000">
          <a:solidFill>
            <a:schemeClr val="tx1"/>
          </a:solidFill>
          <a:latin typeface="+mn-lt"/>
        </a:defRPr>
      </a:lvl4pPr>
      <a:lvl5pPr marL="1549400" indent="-228600" algn="l" rtl="0" eaLnBrk="0" fontAlgn="base" hangingPunct="0">
        <a:spcBef>
          <a:spcPct val="20000"/>
        </a:spcBef>
        <a:spcAft>
          <a:spcPct val="0"/>
        </a:spcAft>
        <a:buSzPct val="100000"/>
        <a:buChar char="•"/>
        <a:defRPr sz="2000">
          <a:solidFill>
            <a:schemeClr val="tx1"/>
          </a:solidFill>
          <a:latin typeface="+mn-lt"/>
        </a:defRPr>
      </a:lvl5pPr>
      <a:lvl6pPr marL="2006600" indent="-228600" algn="l" rtl="0" eaLnBrk="0" fontAlgn="base" hangingPunct="0">
        <a:spcBef>
          <a:spcPct val="20000"/>
        </a:spcBef>
        <a:spcAft>
          <a:spcPct val="0"/>
        </a:spcAft>
        <a:buSzPct val="100000"/>
        <a:buChar char="•"/>
        <a:defRPr sz="2000">
          <a:solidFill>
            <a:schemeClr val="tx1"/>
          </a:solidFill>
          <a:latin typeface="+mn-lt"/>
        </a:defRPr>
      </a:lvl6pPr>
      <a:lvl7pPr marL="2463800" indent="-228600" algn="l" rtl="0" eaLnBrk="0" fontAlgn="base" hangingPunct="0">
        <a:spcBef>
          <a:spcPct val="20000"/>
        </a:spcBef>
        <a:spcAft>
          <a:spcPct val="0"/>
        </a:spcAft>
        <a:buSzPct val="100000"/>
        <a:buChar char="•"/>
        <a:defRPr sz="2000">
          <a:solidFill>
            <a:schemeClr val="tx1"/>
          </a:solidFill>
          <a:latin typeface="+mn-lt"/>
        </a:defRPr>
      </a:lvl7pPr>
      <a:lvl8pPr marL="2921000" indent="-228600" algn="l" rtl="0" eaLnBrk="0" fontAlgn="base" hangingPunct="0">
        <a:spcBef>
          <a:spcPct val="20000"/>
        </a:spcBef>
        <a:spcAft>
          <a:spcPct val="0"/>
        </a:spcAft>
        <a:buSzPct val="100000"/>
        <a:buChar char="•"/>
        <a:defRPr sz="2000">
          <a:solidFill>
            <a:schemeClr val="tx1"/>
          </a:solidFill>
          <a:latin typeface="+mn-lt"/>
        </a:defRPr>
      </a:lvl8pPr>
      <a:lvl9pPr marL="3378200" indent="-228600" algn="l" rtl="0" eaLnBrk="0" fontAlgn="base" hangingPunct="0">
        <a:spcBef>
          <a:spcPct val="20000"/>
        </a:spcBef>
        <a:spcAft>
          <a:spcPct val="0"/>
        </a:spcAft>
        <a:buSzPct val="10000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2AC4EF-2E41-1ED3-34A1-0AB5078969EA}"/>
            </a:ext>
          </a:extLst>
        </p:cNvPr>
        <p:cNvGrpSpPr/>
        <p:nvPr/>
      </p:nvGrpSpPr>
      <p:grpSpPr>
        <a:xfrm>
          <a:off x="0" y="0"/>
          <a:ext cx="0" cy="0"/>
          <a:chOff x="0" y="0"/>
          <a:chExt cx="0" cy="0"/>
        </a:xfrm>
      </p:grpSpPr>
      <p:sp>
        <p:nvSpPr>
          <p:cNvPr id="3074" name="Rectangle 2">
            <a:extLst>
              <a:ext uri="{FF2B5EF4-FFF2-40B4-BE49-F238E27FC236}">
                <a16:creationId xmlns:a16="http://schemas.microsoft.com/office/drawing/2014/main" id="{A324A310-141C-3EDE-DDF0-AB4AC3A23108}"/>
              </a:ext>
            </a:extLst>
          </p:cNvPr>
          <p:cNvSpPr>
            <a:spLocks noGrp="1" noChangeArrowheads="1"/>
          </p:cNvSpPr>
          <p:nvPr>
            <p:ph type="title"/>
          </p:nvPr>
        </p:nvSpPr>
        <p:spPr>
          <a:xfrm>
            <a:off x="-76200" y="228600"/>
            <a:ext cx="9296400" cy="381000"/>
          </a:xfrm>
        </p:spPr>
        <p:txBody>
          <a:bodyPr/>
          <a:lstStyle/>
          <a:p>
            <a:r>
              <a:rPr lang="en-US" altLang="en-US" sz="2600" dirty="0"/>
              <a:t>Crop Vulnerability Update for Currant &amp; Gooseberry, 2025 </a:t>
            </a:r>
          </a:p>
        </p:txBody>
      </p:sp>
      <p:sp>
        <p:nvSpPr>
          <p:cNvPr id="3075" name="Rectangle 3">
            <a:extLst>
              <a:ext uri="{FF2B5EF4-FFF2-40B4-BE49-F238E27FC236}">
                <a16:creationId xmlns:a16="http://schemas.microsoft.com/office/drawing/2014/main" id="{E2AA6D9D-98CE-AC3C-885E-54ED8D6E00A1}"/>
              </a:ext>
            </a:extLst>
          </p:cNvPr>
          <p:cNvSpPr>
            <a:spLocks noGrp="1" noChangeArrowheads="1"/>
          </p:cNvSpPr>
          <p:nvPr>
            <p:ph type="body" idx="1"/>
          </p:nvPr>
        </p:nvSpPr>
        <p:spPr>
          <a:xfrm>
            <a:off x="76200" y="4648200"/>
            <a:ext cx="4495800" cy="2241550"/>
          </a:xfrm>
        </p:spPr>
        <p:txBody>
          <a:bodyPr/>
          <a:lstStyle/>
          <a:p>
            <a:pPr marL="342900" indent="-342900">
              <a:spcBef>
                <a:spcPts val="0"/>
              </a:spcBef>
              <a:spcAft>
                <a:spcPts val="0"/>
              </a:spcAft>
              <a:buFont typeface="Symbol" panose="05050102010706020507" pitchFamily="18" charset="2"/>
              <a:buChar char=""/>
              <a:defRPr/>
            </a:pPr>
            <a:endParaRPr lang="en-US" sz="1100" dirty="0">
              <a:ea typeface="Calibri" panose="020F0502020204030204" pitchFamily="34" charset="0"/>
              <a:cs typeface="Times New Roman" panose="02020603050405020304" pitchFamily="18" charset="0"/>
            </a:endParaRPr>
          </a:p>
          <a:p>
            <a:pPr marL="0" indent="0">
              <a:lnSpc>
                <a:spcPts val="1500"/>
              </a:lnSpc>
              <a:spcBef>
                <a:spcPct val="60000"/>
              </a:spcBef>
              <a:buFontTx/>
              <a:buNone/>
              <a:defRPr/>
            </a:pPr>
            <a:endParaRPr lang="en-US" altLang="en-US" sz="1100" b="0" dirty="0"/>
          </a:p>
          <a:p>
            <a:pPr marL="114300" indent="-114300">
              <a:lnSpc>
                <a:spcPts val="1500"/>
              </a:lnSpc>
              <a:spcBef>
                <a:spcPct val="60000"/>
              </a:spcBef>
              <a:defRPr/>
            </a:pPr>
            <a:endParaRPr lang="en-US" altLang="en-US" sz="1800" dirty="0"/>
          </a:p>
        </p:txBody>
      </p:sp>
      <p:sp>
        <p:nvSpPr>
          <p:cNvPr id="3076" name="Rectangle 4">
            <a:extLst>
              <a:ext uri="{FF2B5EF4-FFF2-40B4-BE49-F238E27FC236}">
                <a16:creationId xmlns:a16="http://schemas.microsoft.com/office/drawing/2014/main" id="{6BF8FB66-21BB-1891-7A6D-6ECF69F41B7A}"/>
              </a:ext>
            </a:extLst>
          </p:cNvPr>
          <p:cNvSpPr>
            <a:spLocks noChangeArrowheads="1"/>
          </p:cNvSpPr>
          <p:nvPr/>
        </p:nvSpPr>
        <p:spPr bwMode="auto">
          <a:xfrm>
            <a:off x="4572000" y="914400"/>
            <a:ext cx="4495800" cy="3511550"/>
          </a:xfrm>
          <a:prstGeom prst="rect">
            <a:avLst/>
          </a:prstGeom>
          <a:noFill/>
          <a:ln>
            <a:noFill/>
          </a:ln>
        </p:spPr>
        <p:txBody>
          <a:bodyPr lIns="90488" tIns="44450" rIns="90488" bIns="44450"/>
          <a:lstStyle>
            <a:lvl1pPr marL="114300" indent="-114300">
              <a:spcBef>
                <a:spcPct val="20000"/>
              </a:spcBef>
              <a:buChar char="•"/>
              <a:defRPr sz="2000" b="1">
                <a:solidFill>
                  <a:schemeClr val="tx1"/>
                </a:solidFill>
                <a:latin typeface="Arial" panose="020B0604020202020204" pitchFamily="34" charset="0"/>
              </a:defRPr>
            </a:lvl1pPr>
            <a:lvl2pPr marL="742950" indent="-285750">
              <a:spcBef>
                <a:spcPct val="20000"/>
              </a:spcBef>
              <a:buSzPct val="100000"/>
              <a:buChar char="•"/>
              <a:defRPr b="1">
                <a:solidFill>
                  <a:schemeClr val="tx1"/>
                </a:solidFill>
                <a:latin typeface="Arial" panose="020B0604020202020204" pitchFamily="34" charset="0"/>
              </a:defRPr>
            </a:lvl2pPr>
            <a:lvl3pPr marL="1143000" indent="-228600">
              <a:spcBef>
                <a:spcPct val="20000"/>
              </a:spcBef>
              <a:buSzPct val="100000"/>
              <a:buChar char="–"/>
              <a:defRPr sz="1400" b="1">
                <a:solidFill>
                  <a:schemeClr val="tx1"/>
                </a:solidFill>
                <a:latin typeface="Arial" panose="020B0604020202020204" pitchFamily="34" charset="0"/>
              </a:defRPr>
            </a:lvl3pPr>
            <a:lvl4pPr marL="1600200" indent="-228600">
              <a:spcBef>
                <a:spcPct val="20000"/>
              </a:spcBef>
              <a:buSzPct val="100000"/>
              <a:buChar char="–"/>
              <a:defRPr sz="2000">
                <a:solidFill>
                  <a:schemeClr val="tx1"/>
                </a:solidFill>
                <a:latin typeface="Arial" panose="020B0604020202020204" pitchFamily="34" charset="0"/>
              </a:defRPr>
            </a:lvl4pPr>
            <a:lvl5pPr marL="2057400" indent="-228600">
              <a:spcBef>
                <a:spcPct val="20000"/>
              </a:spcBef>
              <a:buSzPct val="10000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9pPr>
          </a:lstStyle>
          <a:p>
            <a:pPr algn="ctr">
              <a:buFontTx/>
              <a:buNone/>
              <a:defRPr/>
            </a:pPr>
            <a:r>
              <a:rPr lang="en-US" altLang="en-US" sz="1400" dirty="0"/>
              <a:t>NPGS PGR Status &amp; Impacts</a:t>
            </a:r>
            <a:endParaRPr lang="en-US" sz="1050" dirty="0">
              <a:ea typeface="Calibri" panose="020F0502020204030204" pitchFamily="34" charset="0"/>
              <a:cs typeface="Times New Roman" panose="02020603050405020304" pitchFamily="18" charset="0"/>
            </a:endParaRPr>
          </a:p>
          <a:p>
            <a:pPr marL="227013" indent="-227013">
              <a:spcBef>
                <a:spcPts val="0"/>
              </a:spcBef>
              <a:spcAft>
                <a:spcPts val="0"/>
              </a:spcAft>
              <a:buFont typeface="Symbol" panose="05050102010706020507" pitchFamily="18" charset="2"/>
              <a:buChar char=""/>
              <a:defRPr/>
            </a:pPr>
            <a:r>
              <a:rPr lang="en-US" sz="1100" u="sng" dirty="0">
                <a:latin typeface="+mj-lt"/>
                <a:ea typeface="Calibri" panose="020F0502020204030204" pitchFamily="34" charset="0"/>
                <a:cs typeface="Times New Roman" panose="02020603050405020304" pitchFamily="18" charset="0"/>
              </a:rPr>
              <a:t>Status</a:t>
            </a:r>
            <a:r>
              <a:rPr lang="en-US" sz="1100" dirty="0">
                <a:latin typeface="+mj-lt"/>
                <a:ea typeface="Calibri" panose="020F0502020204030204" pitchFamily="34" charset="0"/>
                <a:cs typeface="Times New Roman" panose="02020603050405020304" pitchFamily="18" charset="0"/>
              </a:rPr>
              <a:t>: The National Clonal Germplasm Repository in Corvallis, OR, maintains 110 </a:t>
            </a:r>
            <a:r>
              <a:rPr lang="en-US" sz="1100" i="1" dirty="0">
                <a:latin typeface="+mj-lt"/>
                <a:ea typeface="Calibri" panose="020F0502020204030204" pitchFamily="34" charset="0"/>
                <a:cs typeface="Times New Roman" panose="02020603050405020304" pitchFamily="18" charset="0"/>
              </a:rPr>
              <a:t>Ribes</a:t>
            </a:r>
            <a:r>
              <a:rPr lang="en-US" sz="1100" dirty="0">
                <a:latin typeface="+mj-lt"/>
                <a:ea typeface="Calibri" panose="020F0502020204030204" pitchFamily="34" charset="0"/>
                <a:cs typeface="Times New Roman" panose="02020603050405020304" pitchFamily="18" charset="0"/>
              </a:rPr>
              <a:t> taxa and 1,159 accessions, encompassing heirloom cultivars, older commercial cultivars, and crop wild relatives (CWRs). </a:t>
            </a:r>
          </a:p>
          <a:p>
            <a:pPr marL="227013" indent="-227013">
              <a:spcBef>
                <a:spcPts val="0"/>
              </a:spcBef>
              <a:spcAft>
                <a:spcPts val="0"/>
              </a:spcAft>
              <a:buFont typeface="Symbol" panose="05050102010706020507" pitchFamily="18" charset="2"/>
              <a:buChar char=""/>
              <a:defRPr/>
            </a:pPr>
            <a:r>
              <a:rPr lang="en-US" sz="1100" dirty="0">
                <a:latin typeface="+mj-lt"/>
                <a:ea typeface="Calibri" panose="020F0502020204030204" pitchFamily="34" charset="0"/>
                <a:cs typeface="Times New Roman" panose="02020603050405020304" pitchFamily="18" charset="0"/>
              </a:rPr>
              <a:t>The primary collection is conserved as living plants in the field. Species are also represented by seed lots stored in freezers.</a:t>
            </a:r>
          </a:p>
          <a:p>
            <a:pPr marL="227013" indent="-227013">
              <a:spcBef>
                <a:spcPts val="0"/>
              </a:spcBef>
              <a:spcAft>
                <a:spcPts val="0"/>
              </a:spcAft>
              <a:buFont typeface="Symbol" panose="05050102010706020507" pitchFamily="18" charset="2"/>
              <a:buChar char=""/>
              <a:defRPr/>
            </a:pPr>
            <a:r>
              <a:rPr lang="en-US" altLang="en-US" sz="1100" dirty="0">
                <a:latin typeface="+mj-lt"/>
              </a:rPr>
              <a:t>CWRs remain under-collected in the U.S., and access to foreign germplasm is increasingly restricted. </a:t>
            </a:r>
            <a:endParaRPr lang="en-US" sz="1100" dirty="0">
              <a:latin typeface="+mj-lt"/>
              <a:ea typeface="Calibri" panose="020F0502020204030204" pitchFamily="34" charset="0"/>
              <a:cs typeface="Times New Roman" panose="02020603050405020304" pitchFamily="18" charset="0"/>
            </a:endParaRPr>
          </a:p>
          <a:p>
            <a:pPr marL="227013" indent="-227013">
              <a:spcBef>
                <a:spcPts val="0"/>
              </a:spcBef>
              <a:spcAft>
                <a:spcPts val="0"/>
              </a:spcAft>
              <a:buFont typeface="Symbol" panose="05050102010706020507" pitchFamily="18" charset="2"/>
              <a:buChar char=""/>
              <a:defRPr/>
            </a:pPr>
            <a:r>
              <a:rPr lang="en-US" sz="1100" u="sng" dirty="0">
                <a:latin typeface="+mj-lt"/>
                <a:ea typeface="Calibri" panose="020F0502020204030204" pitchFamily="34" charset="0"/>
                <a:cs typeface="Times New Roman" panose="02020603050405020304" pitchFamily="18" charset="0"/>
              </a:rPr>
              <a:t>Impacts</a:t>
            </a:r>
            <a:r>
              <a:rPr lang="en-US" sz="1100" dirty="0">
                <a:latin typeface="+mj-lt"/>
                <a:ea typeface="Calibri" panose="020F0502020204030204" pitchFamily="34" charset="0"/>
                <a:cs typeface="Times New Roman" panose="02020603050405020304" pitchFamily="18" charset="0"/>
              </a:rPr>
              <a:t>: Provides critical resources for the US white-pine breeding program for white pine blister rust inoculum. </a:t>
            </a:r>
          </a:p>
          <a:p>
            <a:pPr marL="227013" indent="-227013">
              <a:spcBef>
                <a:spcPts val="0"/>
              </a:spcBef>
              <a:spcAft>
                <a:spcPts val="0"/>
              </a:spcAft>
              <a:buFont typeface="Symbol" panose="05050102010706020507" pitchFamily="18" charset="2"/>
              <a:buChar char=""/>
              <a:defRPr/>
            </a:pPr>
            <a:r>
              <a:rPr lang="en-US" sz="1100" dirty="0">
                <a:latin typeface="+mj-lt"/>
                <a:ea typeface="Calibri" panose="020F0502020204030204" pitchFamily="34" charset="0"/>
                <a:cs typeface="Times New Roman" panose="02020603050405020304" pitchFamily="18" charset="0"/>
              </a:rPr>
              <a:t>The NPGS collection provides resources for an alternate fruit crop and supports research on disease and pest resistance, abiotic stress tolerance and the development of specialty </a:t>
            </a:r>
            <a:r>
              <a:rPr lang="en-US" sz="1100" i="1" dirty="0">
                <a:latin typeface="+mj-lt"/>
                <a:ea typeface="Calibri" panose="020F0502020204030204" pitchFamily="34" charset="0"/>
                <a:cs typeface="Times New Roman" panose="02020603050405020304" pitchFamily="18" charset="0"/>
              </a:rPr>
              <a:t>Ribes</a:t>
            </a:r>
            <a:r>
              <a:rPr lang="en-US" sz="1100" dirty="0">
                <a:latin typeface="+mj-lt"/>
                <a:ea typeface="Calibri" panose="020F0502020204030204" pitchFamily="34" charset="0"/>
                <a:cs typeface="Times New Roman" panose="02020603050405020304" pitchFamily="18" charset="0"/>
              </a:rPr>
              <a:t> cultivars.</a:t>
            </a:r>
          </a:p>
          <a:p>
            <a:pPr marL="227013" indent="-227013">
              <a:spcBef>
                <a:spcPts val="0"/>
              </a:spcBef>
              <a:spcAft>
                <a:spcPts val="0"/>
              </a:spcAft>
              <a:buFont typeface="Symbol" panose="05050102010706020507" pitchFamily="18" charset="2"/>
              <a:buChar char=""/>
              <a:defRPr/>
            </a:pPr>
            <a:r>
              <a:rPr lang="en-US" sz="1100" dirty="0">
                <a:latin typeface="+mj-lt"/>
                <a:ea typeface="Calibri" panose="020F0502020204030204" pitchFamily="34" charset="0"/>
              </a:rPr>
              <a:t>It is currently the only publicly available </a:t>
            </a:r>
            <a:r>
              <a:rPr lang="en-US" sz="1100" i="1" dirty="0">
                <a:latin typeface="+mj-lt"/>
                <a:ea typeface="Calibri" panose="020F0502020204030204" pitchFamily="34" charset="0"/>
              </a:rPr>
              <a:t>Ribes</a:t>
            </a:r>
            <a:r>
              <a:rPr lang="en-US" sz="1100" dirty="0">
                <a:latin typeface="+mj-lt"/>
                <a:ea typeface="Calibri" panose="020F0502020204030204" pitchFamily="34" charset="0"/>
              </a:rPr>
              <a:t> collection in the world.</a:t>
            </a:r>
          </a:p>
          <a:p>
            <a:pPr algn="ctr">
              <a:buFontTx/>
              <a:buNone/>
              <a:defRPr/>
            </a:pPr>
            <a:endParaRPr lang="en-US" altLang="en-US" sz="1100" dirty="0">
              <a:latin typeface="+mj-lt"/>
            </a:endParaRPr>
          </a:p>
        </p:txBody>
      </p:sp>
      <p:sp>
        <p:nvSpPr>
          <p:cNvPr id="3077" name="Line 5">
            <a:extLst>
              <a:ext uri="{FF2B5EF4-FFF2-40B4-BE49-F238E27FC236}">
                <a16:creationId xmlns:a16="http://schemas.microsoft.com/office/drawing/2014/main" id="{A49838E5-C944-16D5-375E-B935D70751D1}"/>
              </a:ext>
            </a:extLst>
          </p:cNvPr>
          <p:cNvSpPr>
            <a:spLocks noChangeShapeType="1"/>
          </p:cNvSpPr>
          <p:nvPr/>
        </p:nvSpPr>
        <p:spPr bwMode="auto">
          <a:xfrm>
            <a:off x="196850" y="4648200"/>
            <a:ext cx="8750300" cy="0"/>
          </a:xfrm>
          <a:prstGeom prst="line">
            <a:avLst/>
          </a:prstGeom>
          <a:noFill/>
          <a:ln w="28575">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8" name="Line 6">
            <a:extLst>
              <a:ext uri="{FF2B5EF4-FFF2-40B4-BE49-F238E27FC236}">
                <a16:creationId xmlns:a16="http://schemas.microsoft.com/office/drawing/2014/main" id="{29E71FF2-4755-B462-0994-4ADFDD35EA65}"/>
              </a:ext>
            </a:extLst>
          </p:cNvPr>
          <p:cNvSpPr>
            <a:spLocks noChangeShapeType="1"/>
          </p:cNvSpPr>
          <p:nvPr/>
        </p:nvSpPr>
        <p:spPr bwMode="auto">
          <a:xfrm>
            <a:off x="4572000" y="996950"/>
            <a:ext cx="0" cy="5708650"/>
          </a:xfrm>
          <a:prstGeom prst="line">
            <a:avLst/>
          </a:prstGeom>
          <a:noFill/>
          <a:ln w="28575">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9" name="Rectangle 7">
            <a:extLst>
              <a:ext uri="{FF2B5EF4-FFF2-40B4-BE49-F238E27FC236}">
                <a16:creationId xmlns:a16="http://schemas.microsoft.com/office/drawing/2014/main" id="{E81EA47D-91CD-23CE-0566-E92B1C4C8923}"/>
              </a:ext>
            </a:extLst>
          </p:cNvPr>
          <p:cNvSpPr>
            <a:spLocks noChangeArrowheads="1"/>
          </p:cNvSpPr>
          <p:nvPr/>
        </p:nvSpPr>
        <p:spPr bwMode="auto">
          <a:xfrm>
            <a:off x="4572000" y="4648200"/>
            <a:ext cx="4189413" cy="1828706"/>
          </a:xfrm>
          <a:prstGeom prst="rect">
            <a:avLst/>
          </a:prstGeom>
          <a:noFill/>
          <a:ln>
            <a:noFill/>
          </a:ln>
        </p:spPr>
        <p:txBody>
          <a:bodyPr lIns="90488" tIns="44450" rIns="90488" bIns="44450">
            <a:spAutoFit/>
          </a:bodyPr>
          <a:lstStyle>
            <a:lvl1pPr>
              <a:spcBef>
                <a:spcPct val="20000"/>
              </a:spcBef>
              <a:buChar char="•"/>
              <a:defRPr sz="2000" b="1">
                <a:solidFill>
                  <a:schemeClr val="tx1"/>
                </a:solidFill>
                <a:latin typeface="Arial" panose="020B0604020202020204" pitchFamily="34" charset="0"/>
              </a:defRPr>
            </a:lvl1pPr>
            <a:lvl2pPr marL="742950" indent="-285750">
              <a:spcBef>
                <a:spcPct val="20000"/>
              </a:spcBef>
              <a:buSzPct val="100000"/>
              <a:buChar char="•"/>
              <a:defRPr b="1">
                <a:solidFill>
                  <a:schemeClr val="tx1"/>
                </a:solidFill>
                <a:latin typeface="Arial" panose="020B0604020202020204" pitchFamily="34" charset="0"/>
              </a:defRPr>
            </a:lvl2pPr>
            <a:lvl3pPr marL="1143000" indent="-228600">
              <a:spcBef>
                <a:spcPct val="20000"/>
              </a:spcBef>
              <a:buSzPct val="100000"/>
              <a:buChar char="–"/>
              <a:defRPr sz="1400" b="1">
                <a:solidFill>
                  <a:schemeClr val="tx1"/>
                </a:solidFill>
                <a:latin typeface="Arial" panose="020B0604020202020204" pitchFamily="34" charset="0"/>
              </a:defRPr>
            </a:lvl3pPr>
            <a:lvl4pPr marL="1600200" indent="-228600">
              <a:spcBef>
                <a:spcPct val="20000"/>
              </a:spcBef>
              <a:buSzPct val="100000"/>
              <a:buChar char="–"/>
              <a:defRPr sz="2000">
                <a:solidFill>
                  <a:schemeClr val="tx1"/>
                </a:solidFill>
                <a:latin typeface="Arial" panose="020B0604020202020204" pitchFamily="34" charset="0"/>
              </a:defRPr>
            </a:lvl4pPr>
            <a:lvl5pPr marL="2057400" indent="-228600">
              <a:spcBef>
                <a:spcPct val="20000"/>
              </a:spcBef>
              <a:buSzPct val="10000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9pPr>
          </a:lstStyle>
          <a:p>
            <a:pPr algn="ctr">
              <a:spcBef>
                <a:spcPct val="0"/>
              </a:spcBef>
              <a:buFontTx/>
              <a:buNone/>
              <a:defRPr/>
            </a:pPr>
            <a:r>
              <a:rPr lang="en-US" altLang="en-US" sz="1400" dirty="0"/>
              <a:t>Priority Issues</a:t>
            </a:r>
            <a:endParaRPr lang="en-US" altLang="en-US" sz="1100" dirty="0"/>
          </a:p>
          <a:p>
            <a:pPr marL="227013" indent="-227013">
              <a:spcBef>
                <a:spcPts val="0"/>
              </a:spcBef>
              <a:spcAft>
                <a:spcPts val="0"/>
              </a:spcAft>
              <a:buFont typeface="Symbol" panose="05050102010706020507" pitchFamily="18" charset="2"/>
              <a:buChar char=""/>
              <a:defRPr/>
            </a:pPr>
            <a:r>
              <a:rPr lang="en-US" altLang="en-US" sz="1100" dirty="0">
                <a:cs typeface="Times New Roman" panose="02020603050405020304" pitchFamily="18" charset="0"/>
              </a:rPr>
              <a:t>Secure additional funding to expand breeding capacity, with a focus on improving host-plant responses to biotic &amp; abiotic stresses.</a:t>
            </a:r>
          </a:p>
          <a:p>
            <a:pPr marL="227013" indent="-227013">
              <a:spcBef>
                <a:spcPts val="0"/>
              </a:spcBef>
              <a:spcAft>
                <a:spcPts val="0"/>
              </a:spcAft>
              <a:buFont typeface="Symbol" panose="05050102010706020507" pitchFamily="18" charset="2"/>
              <a:buChar char=""/>
              <a:defRPr/>
            </a:pPr>
            <a:r>
              <a:rPr lang="en-US" altLang="en-US" sz="1100" dirty="0">
                <a:cs typeface="Times New Roman" panose="02020603050405020304" pitchFamily="18" charset="0"/>
              </a:rPr>
              <a:t>Increase collection efforts for U.S. domestic CWRs of </a:t>
            </a:r>
            <a:r>
              <a:rPr lang="en-US" altLang="en-US" sz="1100" i="1" dirty="0">
                <a:cs typeface="Times New Roman" panose="02020603050405020304" pitchFamily="18" charset="0"/>
              </a:rPr>
              <a:t>Ribes </a:t>
            </a:r>
            <a:r>
              <a:rPr lang="en-US" altLang="en-US" sz="1100" dirty="0">
                <a:cs typeface="Times New Roman" panose="02020603050405020304" pitchFamily="18" charset="0"/>
              </a:rPr>
              <a:t>to broaden the genetic base for breeding.</a:t>
            </a:r>
          </a:p>
          <a:p>
            <a:pPr marL="227013" indent="-227013">
              <a:spcBef>
                <a:spcPts val="0"/>
              </a:spcBef>
              <a:spcAft>
                <a:spcPts val="0"/>
              </a:spcAft>
              <a:buFont typeface="Symbol" panose="05050102010706020507" pitchFamily="18" charset="2"/>
              <a:buChar char=""/>
              <a:defRPr/>
            </a:pPr>
            <a:r>
              <a:rPr lang="en-US" altLang="en-US" sz="1100" dirty="0">
                <a:cs typeface="Times New Roman" panose="02020603050405020304" pitchFamily="18" charset="0"/>
              </a:rPr>
              <a:t>Enhance NPGS PGR management capabilities to meet growing demand for pathogen-free germplasm, conduct comprehensive evaluations, and advance DNA-based  characterization efforts.</a:t>
            </a:r>
            <a:endParaRPr lang="en-US" altLang="en-US" sz="1800" dirty="0"/>
          </a:p>
        </p:txBody>
      </p:sp>
      <p:sp>
        <p:nvSpPr>
          <p:cNvPr id="3080" name="Rectangle 8">
            <a:extLst>
              <a:ext uri="{FF2B5EF4-FFF2-40B4-BE49-F238E27FC236}">
                <a16:creationId xmlns:a16="http://schemas.microsoft.com/office/drawing/2014/main" id="{94C48B7A-448D-98C0-E582-DBF3BC9D499B}"/>
              </a:ext>
            </a:extLst>
          </p:cNvPr>
          <p:cNvSpPr>
            <a:spLocks noChangeArrowheads="1"/>
          </p:cNvSpPr>
          <p:nvPr/>
        </p:nvSpPr>
        <p:spPr bwMode="auto">
          <a:xfrm>
            <a:off x="-39129" y="850557"/>
            <a:ext cx="4724400" cy="3654425"/>
          </a:xfrm>
          <a:prstGeom prst="rect">
            <a:avLst/>
          </a:prstGeom>
          <a:noFill/>
          <a:ln>
            <a:noFill/>
          </a:ln>
        </p:spPr>
        <p:txBody>
          <a:bodyPr lIns="90488" tIns="44450" rIns="90488" bIns="44450"/>
          <a:lstStyle>
            <a:lvl1pPr marL="114300" indent="-114300">
              <a:spcBef>
                <a:spcPct val="20000"/>
              </a:spcBef>
              <a:buChar char="•"/>
              <a:defRPr sz="2000" b="1">
                <a:solidFill>
                  <a:schemeClr val="tx1"/>
                </a:solidFill>
                <a:latin typeface="Arial" panose="020B0604020202020204" pitchFamily="34" charset="0"/>
              </a:defRPr>
            </a:lvl1pPr>
            <a:lvl2pPr marL="742950" indent="-285750">
              <a:spcBef>
                <a:spcPct val="20000"/>
              </a:spcBef>
              <a:buSzPct val="100000"/>
              <a:buChar char="•"/>
              <a:defRPr b="1">
                <a:solidFill>
                  <a:schemeClr val="tx1"/>
                </a:solidFill>
                <a:latin typeface="Arial" panose="020B0604020202020204" pitchFamily="34" charset="0"/>
              </a:defRPr>
            </a:lvl2pPr>
            <a:lvl3pPr marL="1143000" indent="-228600">
              <a:spcBef>
                <a:spcPct val="20000"/>
              </a:spcBef>
              <a:buSzPct val="100000"/>
              <a:buChar char="–"/>
              <a:defRPr sz="1400" b="1">
                <a:solidFill>
                  <a:schemeClr val="tx1"/>
                </a:solidFill>
                <a:latin typeface="Arial" panose="020B0604020202020204" pitchFamily="34" charset="0"/>
              </a:defRPr>
            </a:lvl3pPr>
            <a:lvl4pPr marL="1600200" indent="-228600">
              <a:spcBef>
                <a:spcPct val="20000"/>
              </a:spcBef>
              <a:buSzPct val="100000"/>
              <a:buChar char="–"/>
              <a:defRPr sz="2000">
                <a:solidFill>
                  <a:schemeClr val="tx1"/>
                </a:solidFill>
                <a:latin typeface="Arial" panose="020B0604020202020204" pitchFamily="34" charset="0"/>
              </a:defRPr>
            </a:lvl4pPr>
            <a:lvl5pPr marL="2057400" indent="-228600">
              <a:spcBef>
                <a:spcPct val="20000"/>
              </a:spcBef>
              <a:buSzPct val="10000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SzPct val="100000"/>
              <a:buChar char="•"/>
              <a:defRPr sz="2000">
                <a:solidFill>
                  <a:schemeClr val="tx1"/>
                </a:solidFill>
                <a:latin typeface="Arial" panose="020B0604020202020204" pitchFamily="34" charset="0"/>
              </a:defRPr>
            </a:lvl9pPr>
          </a:lstStyle>
          <a:p>
            <a:pPr algn="ctr">
              <a:buFontTx/>
              <a:buNone/>
              <a:defRPr/>
            </a:pPr>
            <a:r>
              <a:rPr lang="en-US" altLang="en-US" sz="1400" dirty="0"/>
              <a:t>Vulnerabilities &amp;Threats</a:t>
            </a:r>
          </a:p>
          <a:p>
            <a:pPr marL="174625" indent="-174625">
              <a:spcBef>
                <a:spcPts val="0"/>
              </a:spcBef>
              <a:spcAft>
                <a:spcPts val="0"/>
              </a:spcAft>
              <a:buFont typeface="Symbol" panose="05050102010706020507" pitchFamily="18" charset="2"/>
              <a:buChar char=""/>
              <a:defRPr/>
            </a:pPr>
            <a:r>
              <a:rPr lang="en-US" sz="1100" dirty="0">
                <a:latin typeface="+mn-lt"/>
              </a:rPr>
              <a:t>Resistance to white pine blister rust (WPBR, </a:t>
            </a:r>
            <a:r>
              <a:rPr lang="en-US" sz="1100" i="1" dirty="0" err="1">
                <a:latin typeface="+mn-lt"/>
              </a:rPr>
              <a:t>Cronartium</a:t>
            </a:r>
            <a:r>
              <a:rPr lang="en-US" sz="1100" i="1" dirty="0">
                <a:latin typeface="+mn-lt"/>
              </a:rPr>
              <a:t> </a:t>
            </a:r>
            <a:r>
              <a:rPr lang="en-US" sz="1100" i="1" dirty="0" err="1">
                <a:latin typeface="+mn-lt"/>
              </a:rPr>
              <a:t>ribicola</a:t>
            </a:r>
            <a:r>
              <a:rPr lang="en-US" sz="1100" dirty="0">
                <a:latin typeface="+mn-lt"/>
              </a:rPr>
              <a:t>) is needed to prevent </a:t>
            </a:r>
            <a:r>
              <a:rPr lang="en-US" sz="1100" i="1" dirty="0">
                <a:latin typeface="+mn-lt"/>
              </a:rPr>
              <a:t>Ribes</a:t>
            </a:r>
            <a:r>
              <a:rPr lang="en-US" sz="1100" dirty="0">
                <a:latin typeface="+mn-lt"/>
              </a:rPr>
              <a:t> plants from spreading the disease to North American five-needle pines. In the early 1900s, federal and state regulations banned cultivation of currants and gooseberries to prevent transmission of WPBR. Although the federal ban was lifted in 1966, several northern states continue to restrict black currant planting. </a:t>
            </a:r>
          </a:p>
          <a:p>
            <a:pPr marL="174625" indent="-174625">
              <a:spcBef>
                <a:spcPts val="0"/>
              </a:spcBef>
              <a:spcAft>
                <a:spcPts val="0"/>
              </a:spcAft>
              <a:buFont typeface="Symbol" panose="05050102010706020507" pitchFamily="18" charset="2"/>
              <a:buChar char=""/>
              <a:defRPr/>
            </a:pPr>
            <a:r>
              <a:rPr lang="en-US" sz="1100" dirty="0">
                <a:latin typeface="+mn-lt"/>
                <a:ea typeface="Calibri" panose="020F0502020204030204" pitchFamily="34" charset="0"/>
                <a:cs typeface="Times New Roman" panose="02020603050405020304" pitchFamily="18" charset="0"/>
              </a:rPr>
              <a:t>Currant cane borer damages black currant shrubs. </a:t>
            </a:r>
          </a:p>
          <a:p>
            <a:pPr marL="174625" indent="-174625">
              <a:spcBef>
                <a:spcPts val="0"/>
              </a:spcBef>
              <a:spcAft>
                <a:spcPts val="0"/>
              </a:spcAft>
              <a:buFont typeface="Symbol" panose="05050102010706020507" pitchFamily="18" charset="2"/>
              <a:buChar char=""/>
              <a:defRPr/>
            </a:pPr>
            <a:r>
              <a:rPr lang="en-US" sz="1100" dirty="0">
                <a:latin typeface="+mn-lt"/>
                <a:ea typeface="Calibri" panose="020F0502020204030204" pitchFamily="34" charset="0"/>
                <a:cs typeface="Times New Roman" panose="02020603050405020304" pitchFamily="18" charset="0"/>
              </a:rPr>
              <a:t>Powdery mildew is a major constraint in commercial gooseberry production, reducing fruit quality and increasing management costs.</a:t>
            </a:r>
          </a:p>
          <a:p>
            <a:pPr marL="174625" indent="-174625">
              <a:spcBef>
                <a:spcPts val="0"/>
              </a:spcBef>
              <a:spcAft>
                <a:spcPts val="0"/>
              </a:spcAft>
              <a:buFont typeface="Symbol" panose="05050102010706020507" pitchFamily="18" charset="2"/>
              <a:buChar char=""/>
              <a:defRPr/>
            </a:pPr>
            <a:r>
              <a:rPr lang="en-US" sz="1100" i="1" dirty="0">
                <a:latin typeface="+mn-lt"/>
                <a:ea typeface="Calibri" panose="020F0502020204030204" pitchFamily="34" charset="0"/>
                <a:cs typeface="Times New Roman" panose="02020603050405020304" pitchFamily="18" charset="0"/>
              </a:rPr>
              <a:t>Ribes</a:t>
            </a:r>
            <a:r>
              <a:rPr lang="en-US" sz="1100" dirty="0">
                <a:latin typeface="+mn-lt"/>
                <a:ea typeface="Calibri" panose="020F0502020204030204" pitchFamily="34" charset="0"/>
                <a:cs typeface="Times New Roman" panose="02020603050405020304" pitchFamily="18" charset="0"/>
              </a:rPr>
              <a:t> species are susceptible to numerous viruses vectored by mites, aphids, and nematodes, impacting plant health.</a:t>
            </a:r>
          </a:p>
          <a:p>
            <a:pPr marL="174625" indent="-174625">
              <a:spcBef>
                <a:spcPts val="0"/>
              </a:spcBef>
              <a:spcAft>
                <a:spcPts val="0"/>
              </a:spcAft>
              <a:buFont typeface="Symbol" panose="05050102010706020507" pitchFamily="18" charset="2"/>
              <a:buChar char=""/>
              <a:defRPr/>
            </a:pPr>
            <a:r>
              <a:rPr lang="en-US" sz="1100" dirty="0">
                <a:latin typeface="+mn-lt"/>
                <a:ea typeface="Calibri" panose="020F0502020204030204" pitchFamily="34" charset="0"/>
                <a:cs typeface="Times New Roman" panose="02020603050405020304" pitchFamily="18" charset="0"/>
              </a:rPr>
              <a:t>In North America (NA), one species is listed by the IUCN as globally imperiled and eight species are considered imperiled or vulnerable. Four species outside of NA are classified as vulnerable, threatened, or endangered.</a:t>
            </a:r>
          </a:p>
          <a:p>
            <a:pPr marL="174625" indent="-174625">
              <a:spcBef>
                <a:spcPts val="0"/>
              </a:spcBef>
              <a:spcAft>
                <a:spcPts val="0"/>
              </a:spcAft>
              <a:buFont typeface="Symbol" panose="05050102010706020507" pitchFamily="18" charset="2"/>
              <a:buChar char=""/>
              <a:defRPr/>
            </a:pPr>
            <a:r>
              <a:rPr lang="en-US" sz="1100" dirty="0">
                <a:latin typeface="+mn-lt"/>
                <a:ea typeface="Calibri" panose="020F0502020204030204" pitchFamily="34" charset="0"/>
                <a:cs typeface="Times New Roman" panose="02020603050405020304" pitchFamily="18" charset="0"/>
              </a:rPr>
              <a:t>Loss of key germplasm collection such as the UK </a:t>
            </a:r>
            <a:r>
              <a:rPr lang="en-US" sz="1100" dirty="0" err="1">
                <a:latin typeface="+mn-lt"/>
                <a:ea typeface="Calibri" panose="020F0502020204030204" pitchFamily="34" charset="0"/>
                <a:cs typeface="Times New Roman" panose="02020603050405020304" pitchFamily="18" charset="0"/>
              </a:rPr>
              <a:t>Brogdale</a:t>
            </a:r>
            <a:r>
              <a:rPr lang="en-US" sz="1100" dirty="0">
                <a:latin typeface="+mn-lt"/>
                <a:ea typeface="Calibri" panose="020F0502020204030204" pitchFamily="34" charset="0"/>
                <a:cs typeface="Times New Roman" panose="02020603050405020304" pitchFamily="18" charset="0"/>
              </a:rPr>
              <a:t> collection divided between the James Hutton Institute (currants) and the Royal Horticultural Society (gooseberries), has reduced centralized access to genetic diversity. Horticulture Society.</a:t>
            </a:r>
          </a:p>
          <a:p>
            <a:pPr marL="0" indent="0">
              <a:spcBef>
                <a:spcPts val="0"/>
              </a:spcBef>
              <a:spcAft>
                <a:spcPts val="0"/>
              </a:spcAft>
              <a:buFontTx/>
              <a:buNone/>
              <a:defRPr/>
            </a:pPr>
            <a:endParaRPr lang="en-US" sz="1100" dirty="0">
              <a:latin typeface="+mn-lt"/>
              <a:ea typeface="Calibri" panose="020F0502020204030204" pitchFamily="34" charset="0"/>
              <a:cs typeface="Times New Roman" panose="02020603050405020304" pitchFamily="18" charset="0"/>
            </a:endParaRPr>
          </a:p>
        </p:txBody>
      </p:sp>
      <p:sp>
        <p:nvSpPr>
          <p:cNvPr id="4" name="Rectangle 3">
            <a:extLst>
              <a:ext uri="{FF2B5EF4-FFF2-40B4-BE49-F238E27FC236}">
                <a16:creationId xmlns:a16="http://schemas.microsoft.com/office/drawing/2014/main" id="{41E4859D-FACD-83FA-9FFE-7F270637DAC3}"/>
              </a:ext>
            </a:extLst>
          </p:cNvPr>
          <p:cNvSpPr txBox="1">
            <a:spLocks noChangeArrowheads="1"/>
          </p:cNvSpPr>
          <p:nvPr/>
        </p:nvSpPr>
        <p:spPr bwMode="auto">
          <a:xfrm>
            <a:off x="152400" y="4648200"/>
            <a:ext cx="4495800" cy="224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8" tIns="44450" rIns="90488" bIns="44450" numCol="1" anchor="t" anchorCtr="0" compatLnSpc="1">
            <a:prstTxWarp prst="textNoShape">
              <a:avLst/>
            </a:prstTxWarp>
          </a:bodyPr>
          <a:lstStyle>
            <a:lvl1pPr marL="177800" indent="-177800" algn="l" rtl="0" eaLnBrk="0" fontAlgn="base" hangingPunct="0">
              <a:spcBef>
                <a:spcPct val="20000"/>
              </a:spcBef>
              <a:spcAft>
                <a:spcPct val="0"/>
              </a:spcAft>
              <a:buChar char="•"/>
              <a:defRPr sz="2000" b="1">
                <a:solidFill>
                  <a:schemeClr val="tx1"/>
                </a:solidFill>
                <a:latin typeface="+mn-lt"/>
                <a:ea typeface="+mn-ea"/>
                <a:cs typeface="+mn-cs"/>
              </a:defRPr>
            </a:lvl1pPr>
            <a:lvl2pPr marL="406400" indent="-114300" algn="l" rtl="0" eaLnBrk="0" fontAlgn="base" hangingPunct="0">
              <a:spcBef>
                <a:spcPct val="20000"/>
              </a:spcBef>
              <a:spcAft>
                <a:spcPct val="0"/>
              </a:spcAft>
              <a:buSzPct val="100000"/>
              <a:buChar char="•"/>
              <a:defRPr b="1">
                <a:solidFill>
                  <a:schemeClr val="tx1"/>
                </a:solidFill>
                <a:latin typeface="+mn-lt"/>
              </a:defRPr>
            </a:lvl2pPr>
            <a:lvl3pPr marL="863600" indent="-228600" algn="l" rtl="0" eaLnBrk="0" fontAlgn="base" hangingPunct="0">
              <a:spcBef>
                <a:spcPct val="20000"/>
              </a:spcBef>
              <a:spcAft>
                <a:spcPct val="0"/>
              </a:spcAft>
              <a:buSzPct val="100000"/>
              <a:buChar char="–"/>
              <a:defRPr sz="1400" b="1">
                <a:solidFill>
                  <a:schemeClr val="tx1"/>
                </a:solidFill>
                <a:latin typeface="+mn-lt"/>
              </a:defRPr>
            </a:lvl3pPr>
            <a:lvl4pPr marL="1206500" indent="-228600" algn="l" rtl="0" eaLnBrk="0" fontAlgn="base" hangingPunct="0">
              <a:spcBef>
                <a:spcPct val="20000"/>
              </a:spcBef>
              <a:spcAft>
                <a:spcPct val="0"/>
              </a:spcAft>
              <a:buSzPct val="100000"/>
              <a:buChar char="–"/>
              <a:defRPr sz="2000">
                <a:solidFill>
                  <a:schemeClr val="tx1"/>
                </a:solidFill>
                <a:latin typeface="+mn-lt"/>
              </a:defRPr>
            </a:lvl4pPr>
            <a:lvl5pPr marL="1549400" indent="-228600" algn="l" rtl="0" eaLnBrk="0" fontAlgn="base" hangingPunct="0">
              <a:spcBef>
                <a:spcPct val="20000"/>
              </a:spcBef>
              <a:spcAft>
                <a:spcPct val="0"/>
              </a:spcAft>
              <a:buSzPct val="100000"/>
              <a:buChar char="•"/>
              <a:defRPr sz="2000">
                <a:solidFill>
                  <a:schemeClr val="tx1"/>
                </a:solidFill>
                <a:latin typeface="+mn-lt"/>
              </a:defRPr>
            </a:lvl5pPr>
            <a:lvl6pPr marL="2006600" indent="-228600" algn="l" rtl="0" eaLnBrk="0" fontAlgn="base" hangingPunct="0">
              <a:spcBef>
                <a:spcPct val="20000"/>
              </a:spcBef>
              <a:spcAft>
                <a:spcPct val="0"/>
              </a:spcAft>
              <a:buSzPct val="100000"/>
              <a:buChar char="•"/>
              <a:defRPr sz="2000">
                <a:solidFill>
                  <a:schemeClr val="tx1"/>
                </a:solidFill>
                <a:latin typeface="+mn-lt"/>
              </a:defRPr>
            </a:lvl6pPr>
            <a:lvl7pPr marL="2463800" indent="-228600" algn="l" rtl="0" eaLnBrk="0" fontAlgn="base" hangingPunct="0">
              <a:spcBef>
                <a:spcPct val="20000"/>
              </a:spcBef>
              <a:spcAft>
                <a:spcPct val="0"/>
              </a:spcAft>
              <a:buSzPct val="100000"/>
              <a:buChar char="•"/>
              <a:defRPr sz="2000">
                <a:solidFill>
                  <a:schemeClr val="tx1"/>
                </a:solidFill>
                <a:latin typeface="+mn-lt"/>
              </a:defRPr>
            </a:lvl7pPr>
            <a:lvl8pPr marL="2921000" indent="-228600" algn="l" rtl="0" eaLnBrk="0" fontAlgn="base" hangingPunct="0">
              <a:spcBef>
                <a:spcPct val="20000"/>
              </a:spcBef>
              <a:spcAft>
                <a:spcPct val="0"/>
              </a:spcAft>
              <a:buSzPct val="100000"/>
              <a:buChar char="•"/>
              <a:defRPr sz="2000">
                <a:solidFill>
                  <a:schemeClr val="tx1"/>
                </a:solidFill>
                <a:latin typeface="+mn-lt"/>
              </a:defRPr>
            </a:lvl8pPr>
            <a:lvl9pPr marL="3378200" indent="-228600" algn="l" rtl="0" eaLnBrk="0" fontAlgn="base" hangingPunct="0">
              <a:spcBef>
                <a:spcPct val="20000"/>
              </a:spcBef>
              <a:spcAft>
                <a:spcPct val="0"/>
              </a:spcAft>
              <a:buSzPct val="100000"/>
              <a:buChar char="•"/>
              <a:defRPr sz="2000">
                <a:solidFill>
                  <a:schemeClr val="tx1"/>
                </a:solidFill>
                <a:latin typeface="+mn-lt"/>
              </a:defRPr>
            </a:lvl9pPr>
          </a:lstStyle>
          <a:p>
            <a:pPr marL="114300" indent="-114300" algn="ctr">
              <a:buFontTx/>
              <a:buNone/>
              <a:defRPr/>
            </a:pPr>
            <a:r>
              <a:rPr lang="en-US" altLang="en-US" sz="1400" kern="0" dirty="0"/>
              <a:t>Genetic Research &amp; Breeding Capacities</a:t>
            </a:r>
            <a:endParaRPr lang="en-US" sz="1100" kern="0" dirty="0">
              <a:ea typeface="Calibri" panose="020F0502020204030204" pitchFamily="34" charset="0"/>
              <a:cs typeface="Times New Roman" panose="02020603050405020304" pitchFamily="18" charset="0"/>
            </a:endParaRPr>
          </a:p>
          <a:p>
            <a:pPr marL="174625" indent="-174625">
              <a:spcBef>
                <a:spcPts val="0"/>
              </a:spcBef>
              <a:spcAft>
                <a:spcPts val="0"/>
              </a:spcAft>
              <a:buFont typeface="Symbol" panose="05050102010706020507" pitchFamily="18" charset="2"/>
              <a:buChar char=""/>
              <a:defRPr/>
            </a:pPr>
            <a:r>
              <a:rPr lang="en-US" sz="1100" kern="0" dirty="0">
                <a:ea typeface="Calibri" panose="020F0502020204030204" pitchFamily="34" charset="0"/>
                <a:cs typeface="Times New Roman" panose="02020603050405020304" pitchFamily="18" charset="0"/>
              </a:rPr>
              <a:t>No US public breeding programs for currants, gooseberries, or other </a:t>
            </a:r>
            <a:r>
              <a:rPr lang="en-US" sz="1100" i="1" kern="0" dirty="0">
                <a:ea typeface="Calibri" panose="020F0502020204030204" pitchFamily="34" charset="0"/>
                <a:cs typeface="Times New Roman" panose="02020603050405020304" pitchFamily="18" charset="0"/>
              </a:rPr>
              <a:t>Ribes</a:t>
            </a:r>
            <a:r>
              <a:rPr lang="en-US" sz="1100" kern="0" dirty="0">
                <a:ea typeface="Calibri" panose="020F0502020204030204" pitchFamily="34" charset="0"/>
                <a:cs typeface="Times New Roman" panose="02020603050405020304" pitchFamily="18" charset="0"/>
              </a:rPr>
              <a:t> species.</a:t>
            </a:r>
          </a:p>
          <a:p>
            <a:pPr marL="174625" indent="-174625">
              <a:spcBef>
                <a:spcPts val="0"/>
              </a:spcBef>
              <a:spcAft>
                <a:spcPts val="0"/>
              </a:spcAft>
              <a:buFont typeface="Symbol" panose="05050102010706020507" pitchFamily="18" charset="2"/>
              <a:buChar char=""/>
              <a:defRPr/>
            </a:pPr>
            <a:r>
              <a:rPr lang="en-US" sz="1100" kern="0" dirty="0">
                <a:ea typeface="Calibri" panose="020F0502020204030204" pitchFamily="34" charset="0"/>
                <a:cs typeface="Times New Roman" panose="02020603050405020304" pitchFamily="18" charset="0"/>
              </a:rPr>
              <a:t>A chromosome-scale assembly of black currant is available.</a:t>
            </a:r>
          </a:p>
          <a:p>
            <a:pPr marL="174625" indent="-174625">
              <a:spcBef>
                <a:spcPts val="0"/>
              </a:spcBef>
              <a:spcAft>
                <a:spcPts val="0"/>
              </a:spcAft>
              <a:buFont typeface="Symbol" panose="05050102010706020507" pitchFamily="18" charset="2"/>
              <a:buChar char=""/>
              <a:defRPr/>
            </a:pPr>
            <a:r>
              <a:rPr lang="en-US" sz="1100" kern="0" dirty="0">
                <a:ea typeface="Calibri" panose="020F0502020204030204" pitchFamily="34" charset="0"/>
                <a:cs typeface="Times New Roman" panose="02020603050405020304" pitchFamily="18" charset="0"/>
              </a:rPr>
              <a:t>The </a:t>
            </a:r>
            <a:r>
              <a:rPr lang="en-US" sz="1100" i="1" kern="0" dirty="0">
                <a:ea typeface="Calibri" panose="020F0502020204030204" pitchFamily="34" charset="0"/>
                <a:cs typeface="Times New Roman" panose="02020603050405020304" pitchFamily="18" charset="0"/>
              </a:rPr>
              <a:t>Cr</a:t>
            </a:r>
            <a:r>
              <a:rPr lang="en-US" sz="1100" kern="0" dirty="0">
                <a:ea typeface="Calibri" panose="020F0502020204030204" pitchFamily="34" charset="0"/>
                <a:cs typeface="Times New Roman" panose="02020603050405020304" pitchFamily="18" charset="0"/>
              </a:rPr>
              <a:t> gene, conferring resistance to WPBR in </a:t>
            </a:r>
            <a:r>
              <a:rPr lang="en-US" sz="1100" i="1" kern="0" dirty="0">
                <a:ea typeface="Calibri" panose="020F0502020204030204" pitchFamily="34" charset="0"/>
                <a:cs typeface="Times New Roman" panose="02020603050405020304" pitchFamily="18" charset="0"/>
              </a:rPr>
              <a:t>Ribes</a:t>
            </a:r>
            <a:r>
              <a:rPr lang="en-US" sz="1100" kern="0" dirty="0">
                <a:ea typeface="Calibri" panose="020F0502020204030204" pitchFamily="34" charset="0"/>
                <a:cs typeface="Times New Roman" panose="02020603050405020304" pitchFamily="18" charset="0"/>
              </a:rPr>
              <a:t>, has been mapped and exhibits dominant inheritance.</a:t>
            </a:r>
          </a:p>
          <a:p>
            <a:pPr marL="174625" indent="-174625">
              <a:spcBef>
                <a:spcPts val="0"/>
              </a:spcBef>
              <a:spcAft>
                <a:spcPts val="0"/>
              </a:spcAft>
              <a:buFont typeface="Symbol" panose="05050102010706020507" pitchFamily="18" charset="2"/>
              <a:buChar char=""/>
              <a:defRPr/>
            </a:pPr>
            <a:r>
              <a:rPr lang="en-US" sz="1100" kern="0" dirty="0">
                <a:ea typeface="Calibri" panose="020F0502020204030204" pitchFamily="34" charset="0"/>
                <a:cs typeface="Times New Roman" panose="02020603050405020304" pitchFamily="18" charset="0"/>
              </a:rPr>
              <a:t>Emergence of potential WPBR resistance-breaking pathogen  strains underscores the need for ongoing breeding and research efforts.</a:t>
            </a:r>
          </a:p>
          <a:p>
            <a:pPr marL="174625" indent="-174625">
              <a:spcBef>
                <a:spcPts val="0"/>
              </a:spcBef>
              <a:spcAft>
                <a:spcPts val="0"/>
              </a:spcAft>
              <a:buFont typeface="Symbol" panose="05050102010706020507" pitchFamily="18" charset="2"/>
              <a:buChar char=""/>
              <a:defRPr/>
            </a:pPr>
            <a:r>
              <a:rPr lang="en-US" sz="1100" kern="0" dirty="0">
                <a:ea typeface="Calibri" panose="020F0502020204030204" pitchFamily="34" charset="0"/>
                <a:cs typeface="Times New Roman" panose="02020603050405020304" pitchFamily="18" charset="0"/>
              </a:rPr>
              <a:t>The James Hutton Institute maintains an active breeding program focusing on resistance to gall mite, Blackcurrant reversion virus, powdery mildew, and leaf spot.</a:t>
            </a:r>
          </a:p>
          <a:p>
            <a:pPr marL="342900" indent="-342900">
              <a:spcBef>
                <a:spcPts val="0"/>
              </a:spcBef>
              <a:spcAft>
                <a:spcPts val="0"/>
              </a:spcAft>
              <a:buFont typeface="Symbol" panose="05050102010706020507" pitchFamily="18" charset="2"/>
              <a:buChar char=""/>
              <a:defRPr/>
            </a:pPr>
            <a:endParaRPr lang="en-US" sz="1100" kern="0" dirty="0">
              <a:ea typeface="Calibri" panose="020F0502020204030204" pitchFamily="34" charset="0"/>
              <a:cs typeface="Times New Roman" panose="02020603050405020304" pitchFamily="18" charset="0"/>
            </a:endParaRPr>
          </a:p>
          <a:p>
            <a:pPr marL="0" indent="0">
              <a:lnSpc>
                <a:spcPts val="1500"/>
              </a:lnSpc>
              <a:spcBef>
                <a:spcPct val="60000"/>
              </a:spcBef>
              <a:buFontTx/>
              <a:buNone/>
              <a:defRPr/>
            </a:pPr>
            <a:endParaRPr lang="en-US" altLang="en-US" sz="1100" b="0" kern="0" dirty="0"/>
          </a:p>
          <a:p>
            <a:pPr marL="114300" indent="-114300">
              <a:lnSpc>
                <a:spcPts val="1500"/>
              </a:lnSpc>
              <a:spcBef>
                <a:spcPct val="60000"/>
              </a:spcBef>
              <a:defRPr/>
            </a:pPr>
            <a:endParaRPr lang="en-US" altLang="en-US" sz="1800" kern="0" dirty="0"/>
          </a:p>
        </p:txBody>
      </p:sp>
    </p:spTree>
    <p:extLst>
      <p:ext uri="{BB962C8B-B14F-4D97-AF65-F5344CB8AC3E}">
        <p14:creationId xmlns:p14="http://schemas.microsoft.com/office/powerpoint/2010/main" val="1818298664"/>
      </p:ext>
    </p:extLst>
  </p:cSld>
  <p:clrMapOvr>
    <a:masterClrMapping/>
  </p:clrMapOvr>
  <p:transition/>
</p:sld>
</file>

<file path=ppt/theme/theme1.xml><?xml version="1.0" encoding="utf-8"?>
<a:theme xmlns:a="http://schemas.openxmlformats.org/drawingml/2006/main" name="10_97">
  <a:themeElements>
    <a:clrScheme name="">
      <a:dk1>
        <a:srgbClr val="000000"/>
      </a:dk1>
      <a:lt1>
        <a:srgbClr val="CF0E30"/>
      </a:lt1>
      <a:dk2>
        <a:srgbClr val="000000"/>
      </a:dk2>
      <a:lt2>
        <a:srgbClr val="919191"/>
      </a:lt2>
      <a:accent1>
        <a:srgbClr val="618FFD"/>
      </a:accent1>
      <a:accent2>
        <a:srgbClr val="00AE00"/>
      </a:accent2>
      <a:accent3>
        <a:srgbClr val="E4AAAD"/>
      </a:accent3>
      <a:accent4>
        <a:srgbClr val="000000"/>
      </a:accent4>
      <a:accent5>
        <a:srgbClr val="B7C6FE"/>
      </a:accent5>
      <a:accent6>
        <a:srgbClr val="009D00"/>
      </a:accent6>
      <a:hlink>
        <a:srgbClr val="FC0128"/>
      </a:hlink>
      <a:folHlink>
        <a:srgbClr val="CECECE"/>
      </a:folHlink>
    </a:clrScheme>
    <a:fontScheme name="10_97">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charset="0"/>
          </a:defRPr>
        </a:defPPr>
      </a:lstStyle>
    </a:lnDef>
  </a:objectDefaults>
  <a:extraClrSchemeLst>
    <a:extraClrScheme>
      <a:clrScheme name="10_97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0_97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0_97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0_97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0_97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0_97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0_97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ed5b36e7-01ee-4ebc-867e-e03cfa0d4697}" enabled="0" method="" siteId="{ed5b36e7-01ee-4ebc-867e-e03cfa0d4697}" removed="1"/>
</clbl:labelList>
</file>

<file path=docProps/app.xml><?xml version="1.0" encoding="utf-8"?>
<Properties xmlns="http://schemas.openxmlformats.org/officeDocument/2006/extended-properties" xmlns:vt="http://schemas.openxmlformats.org/officeDocument/2006/docPropsVTypes">
  <Template/>
  <TotalTime>104353956</TotalTime>
  <Pages>11</Pages>
  <Words>506</Words>
  <Application>Microsoft Office PowerPoint</Application>
  <PresentationFormat>On-screen Show (4:3)</PresentationFormat>
  <Paragraphs>27</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Symbol</vt:lpstr>
      <vt:lpstr>Times New Roman</vt:lpstr>
      <vt:lpstr>10_97</vt:lpstr>
      <vt:lpstr>Crop Vulnerability Update for Currant &amp; Gooseberry, 2025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Quad chart template</dc:title>
  <dc:creator>Bretting, Peter</dc:creator>
  <cp:lastModifiedBy>Bassil, Nahla - REE-ARS</cp:lastModifiedBy>
  <cp:revision>355</cp:revision>
  <cp:lastPrinted>2017-11-22T12:51:39Z</cp:lastPrinted>
  <dcterms:created xsi:type="dcterms:W3CDTF">1997-10-09T17:46:18Z</dcterms:created>
  <dcterms:modified xsi:type="dcterms:W3CDTF">2025-07-17T00:28:04Z</dcterms:modified>
</cp:coreProperties>
</file>