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5" r:id="rId2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884593-2516-A520-8B18-F43EB9FD5EE2}" name="Juan Zalapa" initials="JZ" userId="S::jezalapa@wisc.edu::e25a1822-d323-4cf9-9701-9e8bd42f9e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7A90"/>
    <a:srgbClr val="FFFFFF"/>
    <a:srgbClr val="00279F"/>
    <a:srgbClr val="081D58"/>
    <a:srgbClr val="500093"/>
    <a:srgbClr val="4A0088"/>
    <a:srgbClr val="EF9100"/>
    <a:srgbClr val="FDE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85A42-27DC-470F-9B65-D4CA0F27DB18}" v="3" dt="2025-07-16T22:35:19.5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34" autoAdjust="0"/>
    <p:restoredTop sz="94660"/>
  </p:normalViewPr>
  <p:slideViewPr>
    <p:cSldViewPr>
      <p:cViewPr varScale="1">
        <p:scale>
          <a:sx n="97" d="100"/>
          <a:sy n="97" d="100"/>
        </p:scale>
        <p:origin x="93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microsoft.com/office/2018/10/relationships/authors" Target="author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sil, Nahla - REE-ARS" userId="257e1a11-edad-47bf-8f72-150ba57c8609" providerId="ADAL" clId="{3E285A42-27DC-470F-9B65-D4CA0F27DB18}"/>
    <pc:docChg chg="modSld">
      <pc:chgData name="Bassil, Nahla - REE-ARS" userId="257e1a11-edad-47bf-8f72-150ba57c8609" providerId="ADAL" clId="{3E285A42-27DC-470F-9B65-D4CA0F27DB18}" dt="2025-07-16T22:35:19.517" v="372" actId="14100"/>
      <pc:docMkLst>
        <pc:docMk/>
      </pc:docMkLst>
      <pc:sldChg chg="modSp mod modCm">
        <pc:chgData name="Bassil, Nahla - REE-ARS" userId="257e1a11-edad-47bf-8f72-150ba57c8609" providerId="ADAL" clId="{3E285A42-27DC-470F-9B65-D4CA0F27DB18}" dt="2025-07-16T22:35:19.517" v="372" actId="14100"/>
        <pc:sldMkLst>
          <pc:docMk/>
          <pc:sldMk cId="1440618739" sldId="275"/>
        </pc:sldMkLst>
        <pc:spChg chg="mod">
          <ac:chgData name="Bassil, Nahla - REE-ARS" userId="257e1a11-edad-47bf-8f72-150ba57c8609" providerId="ADAL" clId="{3E285A42-27DC-470F-9B65-D4CA0F27DB18}" dt="2025-07-16T22:29:58.883" v="149" actId="13926"/>
          <ac:spMkLst>
            <pc:docMk/>
            <pc:sldMk cId="1440618739" sldId="275"/>
            <ac:spMk id="3" creationId="{1B9116F5-A198-19A5-7046-749B559FCA6C}"/>
          </ac:spMkLst>
        </pc:spChg>
        <pc:spChg chg="mod">
          <ac:chgData name="Bassil, Nahla - REE-ARS" userId="257e1a11-edad-47bf-8f72-150ba57c8609" providerId="ADAL" clId="{3E285A42-27DC-470F-9B65-D4CA0F27DB18}" dt="2025-07-16T22:35:19.517" v="372" actId="14100"/>
          <ac:spMkLst>
            <pc:docMk/>
            <pc:sldMk cId="1440618739" sldId="275"/>
            <ac:spMk id="3074" creationId="{62BA1179-A36B-B438-C17D-DE7D5FEE4BD4}"/>
          </ac:spMkLst>
        </pc:spChg>
        <pc:spChg chg="mod">
          <ac:chgData name="Bassil, Nahla - REE-ARS" userId="257e1a11-edad-47bf-8f72-150ba57c8609" providerId="ADAL" clId="{3E285A42-27DC-470F-9B65-D4CA0F27DB18}" dt="2025-07-16T22:27:04.136" v="80" actId="6549"/>
          <ac:spMkLst>
            <pc:docMk/>
            <pc:sldMk cId="1440618739" sldId="275"/>
            <ac:spMk id="3076" creationId="{FFB4398B-8FEF-C343-731F-A4D5BD5482D6}"/>
          </ac:spMkLst>
        </pc:spChg>
        <pc:spChg chg="mod">
          <ac:chgData name="Bassil, Nahla - REE-ARS" userId="257e1a11-edad-47bf-8f72-150ba57c8609" providerId="ADAL" clId="{3E285A42-27DC-470F-9B65-D4CA0F27DB18}" dt="2025-07-16T22:30:20.275" v="156" actId="1035"/>
          <ac:spMkLst>
            <pc:docMk/>
            <pc:sldMk cId="1440618739" sldId="275"/>
            <ac:spMk id="3077" creationId="{C014A26F-30D1-2A19-467C-80CDE144CFF8}"/>
          </ac:spMkLst>
        </pc:spChg>
        <pc:spChg chg="mod">
          <ac:chgData name="Bassil, Nahla - REE-ARS" userId="257e1a11-edad-47bf-8f72-150ba57c8609" providerId="ADAL" clId="{3E285A42-27DC-470F-9B65-D4CA0F27DB18}" dt="2025-07-16T22:34:04.362" v="354" actId="1036"/>
          <ac:spMkLst>
            <pc:docMk/>
            <pc:sldMk cId="1440618739" sldId="275"/>
            <ac:spMk id="3079" creationId="{4AA85B69-0332-A557-325B-1C73E6A0FEE3}"/>
          </ac:spMkLst>
        </pc:spChg>
        <pc:spChg chg="mod">
          <ac:chgData name="Bassil, Nahla - REE-ARS" userId="257e1a11-edad-47bf-8f72-150ba57c8609" providerId="ADAL" clId="{3E285A42-27DC-470F-9B65-D4CA0F27DB18}" dt="2025-07-16T22:34:49.350" v="363" actId="1038"/>
          <ac:spMkLst>
            <pc:docMk/>
            <pc:sldMk cId="1440618739" sldId="275"/>
            <ac:spMk id="3080" creationId="{519CDF15-54D7-FC13-E479-0B5D060FD1A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Bassil, Nahla - REE-ARS" userId="257e1a11-edad-47bf-8f72-150ba57c8609" providerId="ADAL" clId="{3E285A42-27DC-470F-9B65-D4CA0F27DB18}" dt="2025-07-16T22:27:04.136" v="80" actId="6549"/>
              <pc2:cmMkLst xmlns:pc2="http://schemas.microsoft.com/office/powerpoint/2019/9/main/command">
                <pc:docMk/>
                <pc:sldMk cId="1440618739" sldId="275"/>
                <pc2:cmMk id="{CA14B315-46B6-4DC1-B51F-503D3B1A568B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3E285A42-27DC-470F-9B65-D4CA0F27DB18}" dt="2025-07-16T22:27:04.136" v="80" actId="6549"/>
              <pc2:cmMkLst xmlns:pc2="http://schemas.microsoft.com/office/powerpoint/2019/9/main/command">
                <pc:docMk/>
                <pc:sldMk cId="1440618739" sldId="275"/>
                <pc2:cmMk id="{F3EB0C5B-81E6-49A0-BE07-1D3115AD4A5A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3E285A42-27DC-470F-9B65-D4CA0F27DB18}" dt="2025-07-16T22:25:59.783" v="38" actId="20577"/>
              <pc2:cmMkLst xmlns:pc2="http://schemas.microsoft.com/office/powerpoint/2019/9/main/command">
                <pc:docMk/>
                <pc:sldMk cId="1440618739" sldId="275"/>
                <pc2:cmMk id="{F0A69B89-BD7C-4986-A3D1-BF68F91F871B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3E285A42-27DC-470F-9B65-D4CA0F27DB18}" dt="2025-07-16T22:27:04.136" v="80" actId="6549"/>
              <pc2:cmMkLst xmlns:pc2="http://schemas.microsoft.com/office/powerpoint/2019/9/main/command">
                <pc:docMk/>
                <pc:sldMk cId="1440618739" sldId="275"/>
                <pc2:cmMk id="{EBCC57A6-1967-4027-97F1-D9B5882FFB24}"/>
              </pc2:cmMkLst>
            </pc226:cmChg>
            <pc226:cmChg xmlns:pc226="http://schemas.microsoft.com/office/powerpoint/2022/06/main/command" chg="mod">
              <pc226:chgData name="Bassil, Nahla - REE-ARS" userId="257e1a11-edad-47bf-8f72-150ba57c8609" providerId="ADAL" clId="{3E285A42-27DC-470F-9B65-D4CA0F27DB18}" dt="2025-07-16T22:27:04.136" v="80" actId="6549"/>
              <pc2:cmMkLst xmlns:pc2="http://schemas.microsoft.com/office/powerpoint/2019/9/main/command">
                <pc:docMk/>
                <pc:sldMk cId="1440618739" sldId="275"/>
                <pc2:cmMk id="{21A0DAE7-1BDC-4250-97C6-2EF701331B07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5DE1F-DD78-358B-BBEC-DAACA0100C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499" tIns="45929" rIns="93499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5934D1C-B7BA-FA76-4A9F-0D41E9A4F4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51411-CC8E-EB3B-BB34-E165FD9EB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71BEBC27-8B77-FA3C-0A65-BEB70DE3B7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90F0D4D8-9382-EE29-B85C-7F4F4AFEB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92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4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2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94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47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96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24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7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2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86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43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286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286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47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25D688-F98C-D49E-E12E-A768ECF24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4BA50D-6D2C-2F29-4E48-58069BDBC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F41F46-715F-BC1A-6335-5C943CB3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0"/>
            <a:ext cx="8991600" cy="152400"/>
          </a:xfrm>
          <a:prstGeom prst="rect">
            <a:avLst/>
          </a:prstGeom>
          <a:gradFill rotWithShape="0">
            <a:gsLst>
              <a:gs pos="0">
                <a:srgbClr val="B0011C"/>
              </a:gs>
              <a:gs pos="50000">
                <a:srgbClr val="FC0128"/>
              </a:gs>
              <a:gs pos="100000">
                <a:srgbClr val="B0011C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406400" indent="-1143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2pPr>
      <a:lvl3pPr marL="863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2065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1549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006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463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2921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378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4AF99-3A87-6F6E-0E85-FFCBE1F5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2BA1179-A36B-B438-C17D-DE7D5FEE4B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455764"/>
          </a:xfrm>
        </p:spPr>
        <p:txBody>
          <a:bodyPr/>
          <a:lstStyle/>
          <a:p>
            <a:r>
              <a:rPr lang="en-US" altLang="en-US" dirty="0"/>
              <a:t>Crop Vulnerability Update for Cranberry, 2025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02238CB-1124-65E2-4932-598AC62E4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761" y="4784186"/>
            <a:ext cx="4495800" cy="224155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spcBef>
                <a:spcPct val="60000"/>
              </a:spcBef>
              <a:buFontTx/>
              <a:buNone/>
              <a:defRPr/>
            </a:pPr>
            <a:endParaRPr lang="en-US" altLang="en-US" sz="1100" b="0" dirty="0"/>
          </a:p>
          <a:p>
            <a:pPr marL="114300" indent="-114300">
              <a:lnSpc>
                <a:spcPts val="1500"/>
              </a:lnSpc>
              <a:spcBef>
                <a:spcPct val="60000"/>
              </a:spcBef>
              <a:defRPr/>
            </a:pPr>
            <a:endParaRPr lang="en-US" altLang="en-US" sz="1800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FB4398B-8FEF-C343-731F-A4D5BD548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5296" y="917574"/>
            <a:ext cx="4572000" cy="350837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NPGS PGR Status &amp; Impacts</a:t>
            </a:r>
            <a:endParaRPr lang="en-US" sz="10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Status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National Clonal Germplasm Repository, Corvallis, OR manages </a:t>
            </a:r>
            <a:r>
              <a:rPr lang="en-US" sz="1100" dirty="0">
                <a:latin typeface="+mj-lt"/>
              </a:rPr>
              <a:t>333 cranberry/crop wild relatives of cranberry (146 </a:t>
            </a:r>
            <a:r>
              <a:rPr lang="en-US" sz="1100" i="1" dirty="0">
                <a:latin typeface="+mj-lt"/>
              </a:rPr>
              <a:t>V. macrocarpon</a:t>
            </a:r>
            <a:r>
              <a:rPr lang="en-US" sz="1100" dirty="0">
                <a:latin typeface="+mj-lt"/>
              </a:rPr>
              <a:t>, 77 </a:t>
            </a:r>
            <a:r>
              <a:rPr lang="en-US" sz="1100" i="1" dirty="0">
                <a:latin typeface="+mj-lt"/>
              </a:rPr>
              <a:t>V. </a:t>
            </a:r>
            <a:r>
              <a:rPr lang="en-US" sz="1100" i="1" dirty="0" err="1">
                <a:latin typeface="+mj-lt"/>
              </a:rPr>
              <a:t>oxycoccus</a:t>
            </a:r>
            <a:r>
              <a:rPr lang="en-US" sz="1100" dirty="0">
                <a:latin typeface="+mj-lt"/>
              </a:rPr>
              <a:t>, and 110 </a:t>
            </a:r>
            <a:r>
              <a:rPr lang="en-US" sz="1100" i="1" dirty="0">
                <a:latin typeface="+mj-lt"/>
              </a:rPr>
              <a:t>V. </a:t>
            </a:r>
            <a:r>
              <a:rPr lang="en-US" sz="1100" i="1" dirty="0" err="1">
                <a:latin typeface="+mj-lt"/>
              </a:rPr>
              <a:t>vitis</a:t>
            </a:r>
            <a:r>
              <a:rPr lang="en-US" sz="1100" i="1" dirty="0">
                <a:latin typeface="+mj-lt"/>
              </a:rPr>
              <a:t>-</a:t>
            </a:r>
            <a:r>
              <a:rPr lang="en-US" sz="1100" dirty="0">
                <a:latin typeface="+mj-lt"/>
              </a:rPr>
              <a:t> </a:t>
            </a:r>
            <a:r>
              <a:rPr lang="en-US" sz="1100" i="1" dirty="0" err="1">
                <a:latin typeface="+mj-lt"/>
              </a:rPr>
              <a:t>idaea</a:t>
            </a:r>
            <a:r>
              <a:rPr lang="en-US" sz="1100" dirty="0">
                <a:latin typeface="+mj-lt"/>
              </a:rPr>
              <a:t>). Wild species diversity is represented by seed lots stored at -18</a:t>
            </a:r>
            <a:r>
              <a:rPr lang="en-US" sz="1100" baseline="30000" dirty="0">
                <a:latin typeface="+mj-lt"/>
              </a:rPr>
              <a:t>o</a:t>
            </a:r>
            <a:r>
              <a:rPr lang="en-US" sz="1100" dirty="0">
                <a:latin typeface="+mj-lt"/>
              </a:rPr>
              <a:t> C. 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Older commercial &amp; heirloom cultivars &amp; crop wild relatives (CWR) are maintained as container-grown plants. Over the last two years, construction of new screenhouses has exposed the clonal collection to harmful biotic and abiotic threats. Additional collections are maintained in NJ and WI.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u="sng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Impacts</a:t>
            </a: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Supports a widely grown US native fruit crop valued at $3.5 Billion annually in fresh and processed production, sustaining more than 11,000 jobs; economically significant in WI, MA, NJ, OR, and WA.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NPGS preserves &amp; distributes base germplasm as potential sources of resistance to diseases &amp; pests, abiotic stress tolerance, research materials and foundational genetics for specialty cultivars.</a:t>
            </a:r>
            <a:endParaRPr lang="en-US" sz="1100" dirty="0">
              <a:latin typeface="+mj-lt"/>
              <a:ea typeface="Calibri" panose="020F0502020204030204" pitchFamily="34" charset="0"/>
            </a:endParaRPr>
          </a:p>
          <a:p>
            <a:pPr algn="ctr">
              <a:buFontTx/>
              <a:buNone/>
              <a:defRPr/>
            </a:pPr>
            <a:endParaRPr lang="en-US" altLang="en-US" sz="1100" dirty="0">
              <a:latin typeface="+mj-lt"/>
            </a:endParaRP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C014A26F-30D1-2A19-467C-80CDE144CF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411" y="4114800"/>
            <a:ext cx="87503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D2C95800-9B65-5F48-8051-BF68A8F1C3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0561" y="919312"/>
            <a:ext cx="0" cy="57086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AA85B69-0332-A557-325B-1C73E6A0F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813" y="4068096"/>
            <a:ext cx="4664386" cy="3013646"/>
          </a:xfrm>
          <a:prstGeom prst="rect">
            <a:avLst/>
          </a:prstGeom>
          <a:noFill/>
          <a:ln>
            <a:noFill/>
          </a:ln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400" dirty="0"/>
              <a:t>Priority Issues</a:t>
            </a:r>
            <a:endParaRPr lang="en-US" altLang="en-US" sz="1100" dirty="0"/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Evaluate plant collections in OR, NJ and WI using genotyping to enhance management and conservation.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Establish a certification system for true-to-type cultivars and develop a corresponding database.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Assess diversity in </a:t>
            </a:r>
            <a:r>
              <a:rPr lang="en-US" altLang="en-US" sz="1100" i="1" dirty="0">
                <a:cs typeface="Times New Roman" panose="02020603050405020304" pitchFamily="18" charset="0"/>
              </a:rPr>
              <a:t>in situ </a:t>
            </a:r>
            <a:r>
              <a:rPr lang="en-US" altLang="en-US" sz="1100" dirty="0">
                <a:cs typeface="Times New Roman" panose="02020603050405020304" pitchFamily="18" charset="0"/>
              </a:rPr>
              <a:t>collections to inform long-term management and conservation plans.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Collaborate with other collection curators to conserve genetic diversity and ensure redundancy across sites.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Conduct targeted collection efforts in the Appalachian Mountains and northern Midwestern states to address collection gaps.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altLang="en-US" sz="1100" dirty="0">
                <a:cs typeface="Times New Roman" panose="02020603050405020304" pitchFamily="18" charset="0"/>
              </a:rPr>
              <a:t>Strengthen breeding efforts for viruses, false blossom, and fruit rot and implementation of: genomic selection for key traits such as fruit quality, yield, and biotic and abiotic stress; and high throughput phenotyping.</a:t>
            </a:r>
          </a:p>
          <a:p>
            <a:pPr marL="227013" indent="-227013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altLang="en-US" sz="1100" dirty="0">
              <a:cs typeface="Times New Roman" panose="02020603050405020304" pitchFamily="18" charset="0"/>
            </a:endParaRP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519CDF15-54D7-FC13-E479-0B5D060FD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562" y="914400"/>
            <a:ext cx="4664386" cy="3062838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Vulnerabilities &amp;Threats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</a:rPr>
              <a:t>Reduced budgetary support &amp; operational capacity for breeding &amp; plant genetic resource (PGR) management.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Insufficient funding for testing plants for viruses &amp; other pathogens &amp; producing “clean” plant material for distribution.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Cultivars lacking virus resistance.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New cultivars lacking resistance to field fruit rot complex, accompanied by diminishing fungicide chemistries resulting in reduction in cultivar yields by 50 – 100% across all production areas.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Re-emergence of insect and disease threats, in particular blunt-nosed leafhopper vectoring the phytoplasma that causes “false-blossom” disease, exacerbated by restrictions or bans on key insecticides.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Crop is increasingly vulnerable to heat stress in New Jersey and fall and spring frosts in Wisconsin and British Columbia. 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Genetic contamination with unproductive genotypes and misidentification of cultivars is common in all growing areas. 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sz="1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9116F5-A198-19A5-7046-749B559FCA6C}"/>
              </a:ext>
            </a:extLst>
          </p:cNvPr>
          <p:cNvSpPr txBox="1"/>
          <p:nvPr/>
        </p:nvSpPr>
        <p:spPr>
          <a:xfrm>
            <a:off x="36661" y="4297953"/>
            <a:ext cx="4572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-114300" algn="ctr">
              <a:buFontTx/>
              <a:buNone/>
              <a:defRPr/>
            </a:pPr>
            <a:r>
              <a:rPr lang="en-US" altLang="en-US" sz="1400" dirty="0"/>
              <a:t>Genetic Research &amp; Breeding Capacities</a:t>
            </a: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ARS breeding &amp; genetics programs at Chatsworth, NJ and Madison, WI.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University genetics &amp; breeding programs in NJ, MA, and OR.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New cost-effective genotyping tools developed for genomic selection, marker assisted selection, and genome wide association. 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Chromosome scale genome assemblies are available for ‘Stevens’, and ‘Ben Lear’ as well as a pangenome using sequences from 10 diverse genotypes.</a:t>
            </a:r>
          </a:p>
          <a:p>
            <a:pPr marL="174625" indent="-174625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r>
              <a:rPr lang="en-US" sz="1100" dirty="0">
                <a:ea typeface="Calibri" panose="020F0502020204030204" pitchFamily="34" charset="0"/>
                <a:cs typeface="Times New Roman" panose="02020603050405020304" pitchFamily="18" charset="0"/>
              </a:rPr>
              <a:t>High throughput phenotyping protocols developed and in use for fruit- and yield- related traits in the lab and the field using machine learning, sensing, and robotics.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1873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0_97">
  <a:themeElements>
    <a:clrScheme name="">
      <a:dk1>
        <a:srgbClr val="000000"/>
      </a:dk1>
      <a:lt1>
        <a:srgbClr val="CF0E30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E4AAA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0_9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_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104354128</TotalTime>
  <Pages>11</Pages>
  <Words>549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10_97</vt:lpstr>
      <vt:lpstr>Crop Vulnerability Update for Cranberry,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chart template</dc:title>
  <dc:creator>Bretting, Peter</dc:creator>
  <cp:lastModifiedBy>Bassil, Nahla - REE-ARS</cp:lastModifiedBy>
  <cp:revision>361</cp:revision>
  <cp:lastPrinted>2017-11-22T12:51:39Z</cp:lastPrinted>
  <dcterms:created xsi:type="dcterms:W3CDTF">1997-10-09T17:46:18Z</dcterms:created>
  <dcterms:modified xsi:type="dcterms:W3CDTF">2025-07-16T22:35:22Z</dcterms:modified>
</cp:coreProperties>
</file>