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5" r:id="rId2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ssimo Iorizzo" initials="MI" lastIdx="1" clrIdx="0">
    <p:extLst>
      <p:ext uri="{19B8F6BF-5375-455C-9EA6-DF929625EA0E}">
        <p15:presenceInfo xmlns:p15="http://schemas.microsoft.com/office/powerpoint/2012/main" userId="Massimo Iorizz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E7A90"/>
    <a:srgbClr val="FFFFFF"/>
    <a:srgbClr val="00279F"/>
    <a:srgbClr val="081D58"/>
    <a:srgbClr val="500093"/>
    <a:srgbClr val="4A0088"/>
    <a:srgbClr val="EF9100"/>
    <a:srgbClr val="FDE3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34" autoAdjust="0"/>
    <p:restoredTop sz="94660"/>
  </p:normalViewPr>
  <p:slideViewPr>
    <p:cSldViewPr>
      <p:cViewPr varScale="1">
        <p:scale>
          <a:sx n="111" d="100"/>
          <a:sy n="111" d="100"/>
        </p:scale>
        <p:origin x="201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10" Type="http://schemas.microsoft.com/office/2016/11/relationships/changesInfo" Target="changesInfos/changesInfo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ssil, Nahla - REE-ARS" userId="257e1a11-edad-47bf-8f72-150ba57c8609" providerId="ADAL" clId="{0DD04360-C3BA-4C5D-9E5F-F2D85E543343}"/>
    <pc:docChg chg="delSld modSld">
      <pc:chgData name="Bassil, Nahla - REE-ARS" userId="257e1a11-edad-47bf-8f72-150ba57c8609" providerId="ADAL" clId="{0DD04360-C3BA-4C5D-9E5F-F2D85E543343}" dt="2025-07-16T23:22:51.176" v="246" actId="20577"/>
      <pc:docMkLst>
        <pc:docMk/>
      </pc:docMkLst>
      <pc:sldChg chg="del">
        <pc:chgData name="Bassil, Nahla - REE-ARS" userId="257e1a11-edad-47bf-8f72-150ba57c8609" providerId="ADAL" clId="{0DD04360-C3BA-4C5D-9E5F-F2D85E543343}" dt="2025-07-16T23:20:39.571" v="185" actId="2696"/>
        <pc:sldMkLst>
          <pc:docMk/>
          <pc:sldMk cId="1243001568" sldId="274"/>
        </pc:sldMkLst>
      </pc:sldChg>
      <pc:sldChg chg="modSp mod">
        <pc:chgData name="Bassil, Nahla - REE-ARS" userId="257e1a11-edad-47bf-8f72-150ba57c8609" providerId="ADAL" clId="{0DD04360-C3BA-4C5D-9E5F-F2D85E543343}" dt="2025-07-16T23:22:51.176" v="246" actId="20577"/>
        <pc:sldMkLst>
          <pc:docMk/>
          <pc:sldMk cId="645942873" sldId="275"/>
        </pc:sldMkLst>
        <pc:spChg chg="mod">
          <ac:chgData name="Bassil, Nahla - REE-ARS" userId="257e1a11-edad-47bf-8f72-150ba57c8609" providerId="ADAL" clId="{0DD04360-C3BA-4C5D-9E5F-F2D85E543343}" dt="2025-07-16T23:18:31.016" v="35" actId="207"/>
          <ac:spMkLst>
            <pc:docMk/>
            <pc:sldMk cId="645942873" sldId="275"/>
            <ac:spMk id="3" creationId="{FF6A2731-9470-474E-5972-093FCD237977}"/>
          </ac:spMkLst>
        </pc:spChg>
        <pc:spChg chg="mod">
          <ac:chgData name="Bassil, Nahla - REE-ARS" userId="257e1a11-edad-47bf-8f72-150ba57c8609" providerId="ADAL" clId="{0DD04360-C3BA-4C5D-9E5F-F2D85E543343}" dt="2025-07-16T23:21:17.262" v="193" actId="20577"/>
          <ac:spMkLst>
            <pc:docMk/>
            <pc:sldMk cId="645942873" sldId="275"/>
            <ac:spMk id="3074" creationId="{35EA176F-8AC6-FF47-AE38-DCC2BBD78B80}"/>
          </ac:spMkLst>
        </pc:spChg>
        <pc:spChg chg="mod">
          <ac:chgData name="Bassil, Nahla - REE-ARS" userId="257e1a11-edad-47bf-8f72-150ba57c8609" providerId="ADAL" clId="{0DD04360-C3BA-4C5D-9E5F-F2D85E543343}" dt="2025-07-16T23:21:01.597" v="187" actId="20577"/>
          <ac:spMkLst>
            <pc:docMk/>
            <pc:sldMk cId="645942873" sldId="275"/>
            <ac:spMk id="3076" creationId="{E3BC9145-C264-21A1-474D-342B4AC43E1E}"/>
          </ac:spMkLst>
        </pc:spChg>
        <pc:spChg chg="mod">
          <ac:chgData name="Bassil, Nahla - REE-ARS" userId="257e1a11-edad-47bf-8f72-150ba57c8609" providerId="ADAL" clId="{0DD04360-C3BA-4C5D-9E5F-F2D85E543343}" dt="2025-07-16T23:17:35.763" v="8" actId="1035"/>
          <ac:spMkLst>
            <pc:docMk/>
            <pc:sldMk cId="645942873" sldId="275"/>
            <ac:spMk id="3077" creationId="{C00447CC-880B-BD59-FEA2-4E930FCD6F4D}"/>
          </ac:spMkLst>
        </pc:spChg>
        <pc:spChg chg="mod">
          <ac:chgData name="Bassil, Nahla - REE-ARS" userId="257e1a11-edad-47bf-8f72-150ba57c8609" providerId="ADAL" clId="{0DD04360-C3BA-4C5D-9E5F-F2D85E543343}" dt="2025-07-16T23:20:23.752" v="184" actId="1036"/>
          <ac:spMkLst>
            <pc:docMk/>
            <pc:sldMk cId="645942873" sldId="275"/>
            <ac:spMk id="3079" creationId="{8BAFBB5C-254C-2D17-EC19-49482688BBF3}"/>
          </ac:spMkLst>
        </pc:spChg>
        <pc:spChg chg="mod">
          <ac:chgData name="Bassil, Nahla - REE-ARS" userId="257e1a11-edad-47bf-8f72-150ba57c8609" providerId="ADAL" clId="{0DD04360-C3BA-4C5D-9E5F-F2D85E543343}" dt="2025-07-16T23:22:51.176" v="246" actId="20577"/>
          <ac:spMkLst>
            <pc:docMk/>
            <pc:sldMk cId="645942873" sldId="275"/>
            <ac:spMk id="3080" creationId="{BD875899-2686-3C38-0E20-880E22401AD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745DE1F-DD78-358B-BBEC-DAACA0100C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499" tIns="45929" rIns="93499" bIns="459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A5934D1C-B7BA-FA76-4A9F-0D41E9A4F48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4850"/>
            <a:ext cx="4629150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1976F-E126-5AC6-2D5C-EAF4E4A79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E5EF717D-C67D-405C-6667-A297F2E826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A19C853E-2DB0-F6BD-D5EE-1A3AAC7A0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9314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694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0323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94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529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47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8968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24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792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25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86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043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286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286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6471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25D688-F98C-D49E-E12E-A768ECF248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54BA50D-6D2C-2F29-4E48-58069BDBC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F41F46-715F-BC1A-6335-5C943CB3E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762000"/>
            <a:ext cx="8991600" cy="152400"/>
          </a:xfrm>
          <a:prstGeom prst="rect">
            <a:avLst/>
          </a:prstGeom>
          <a:gradFill rotWithShape="0">
            <a:gsLst>
              <a:gs pos="0">
                <a:srgbClr val="B0011C"/>
              </a:gs>
              <a:gs pos="50000">
                <a:srgbClr val="FC0128"/>
              </a:gs>
              <a:gs pos="100000">
                <a:srgbClr val="B0011C"/>
              </a:gs>
            </a:gsLst>
            <a:lin ang="5400000" scaled="1"/>
          </a:gradFill>
          <a:ln>
            <a:noFill/>
          </a:ln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406400" indent="-1143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b="1">
          <a:solidFill>
            <a:schemeClr val="tx1"/>
          </a:solidFill>
          <a:latin typeface="+mn-lt"/>
        </a:defRPr>
      </a:lvl2pPr>
      <a:lvl3pPr marL="863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400" b="1">
          <a:solidFill>
            <a:schemeClr val="tx1"/>
          </a:solidFill>
          <a:latin typeface="+mn-lt"/>
        </a:defRPr>
      </a:lvl3pPr>
      <a:lvl4pPr marL="12065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1549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006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463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2921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378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BDF70-05FD-1541-420E-B40418C30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35EA176F-8AC6-FF47-AE38-DCC2BBD78B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381000"/>
          </a:xfrm>
        </p:spPr>
        <p:txBody>
          <a:bodyPr/>
          <a:lstStyle/>
          <a:p>
            <a:r>
              <a:rPr lang="en-US" altLang="en-US" dirty="0"/>
              <a:t>Crop Vulnerability Update for Blueberry, 2025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FCB7A97-21C6-1F7D-CCC8-0FAE0DF34C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761" y="4784186"/>
            <a:ext cx="4495800" cy="224155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defRPr/>
            </a:pPr>
            <a:endParaRPr lang="en-US" sz="1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1500"/>
              </a:lnSpc>
              <a:spcBef>
                <a:spcPct val="60000"/>
              </a:spcBef>
              <a:buFontTx/>
              <a:buNone/>
              <a:defRPr/>
            </a:pPr>
            <a:endParaRPr lang="en-US" altLang="en-US" sz="1100" b="0" dirty="0"/>
          </a:p>
          <a:p>
            <a:pPr marL="114300" indent="-114300">
              <a:lnSpc>
                <a:spcPts val="1500"/>
              </a:lnSpc>
              <a:spcBef>
                <a:spcPct val="60000"/>
              </a:spcBef>
              <a:defRPr/>
            </a:pPr>
            <a:endParaRPr lang="en-US" altLang="en-US" sz="1800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3BC9145-C264-21A1-474D-342B4AC43E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14400"/>
            <a:ext cx="4495800" cy="3511550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NPGS PGR Status &amp; Impacts</a:t>
            </a:r>
            <a:endParaRPr lang="en-US" sz="105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en-US" sz="1100" u="sng" dirty="0"/>
              <a:t>Status</a:t>
            </a:r>
            <a:r>
              <a:rPr lang="en-US" sz="1100" dirty="0"/>
              <a:t>: National Clonal Germplasm Repository, Corvallis, OR manages 81 </a:t>
            </a:r>
            <a:r>
              <a:rPr lang="en-US" sz="1100" i="1" dirty="0"/>
              <a:t>Vaccinium </a:t>
            </a:r>
            <a:r>
              <a:rPr lang="en-US" sz="1100" dirty="0"/>
              <a:t>taxa &amp; 1700+ accessions, including older commercial &amp; heirloom cultivars, &amp; crop wild relative (CWR), maintained as container-grown plants in protected screenhouses or greenhouses. Duplicate plants in the field available for fruit evaluation &amp; on-site backup of hardy cultivars &amp; species. CWR also safeguarded as seeds in freezers.</a:t>
            </a:r>
          </a:p>
          <a:p>
            <a:pPr lvl="0"/>
            <a:r>
              <a:rPr lang="en-US" sz="1100" dirty="0"/>
              <a:t>U.S. domestic CWR insufficient sampled and access to foreign germplasm is becoming increasingly restricted.</a:t>
            </a:r>
          </a:p>
          <a:p>
            <a:pPr lvl="0"/>
            <a:r>
              <a:rPr lang="en-US" sz="1100" u="sng" dirty="0"/>
              <a:t>Impacts</a:t>
            </a:r>
            <a:r>
              <a:rPr lang="en-US" sz="1100" dirty="0"/>
              <a:t>: Supports a major U.S. fruit crop with farmgate value of $800 Million annually; economically important particularly in CA, FL, GA, ME, MI, NC, NJ, OR, WA.</a:t>
            </a:r>
          </a:p>
          <a:p>
            <a:pPr lvl="0"/>
            <a:r>
              <a:rPr lang="en-US" sz="1100" dirty="0"/>
              <a:t>NPGS preserves &amp; provides base germplasm critical for breeding resistance to diseases &amp; pests, tolerance to abiotic stress and development of specialty cultivars.</a:t>
            </a:r>
          </a:p>
          <a:p>
            <a:pPr algn="ctr">
              <a:buFontTx/>
              <a:buNone/>
              <a:defRPr/>
            </a:pPr>
            <a:endParaRPr lang="en-US" altLang="en-US" sz="1100" dirty="0">
              <a:latin typeface="+mj-lt"/>
            </a:endParaRP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C00447CC-880B-BD59-FEA2-4E930FCD6F4D}"/>
              </a:ext>
            </a:extLst>
          </p:cNvPr>
          <p:cNvSpPr>
            <a:spLocks noChangeShapeType="1"/>
          </p:cNvSpPr>
          <p:nvPr/>
        </p:nvSpPr>
        <p:spPr bwMode="auto">
          <a:xfrm>
            <a:off x="196850" y="4114800"/>
            <a:ext cx="87503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A781238E-795A-2F78-6960-82913AFDBE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996950"/>
            <a:ext cx="0" cy="570865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8BAFBB5C-254C-2D17-EC19-49482688B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445" y="4218997"/>
            <a:ext cx="4189413" cy="2410403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1400" dirty="0"/>
              <a:t>Priority Issues</a:t>
            </a:r>
            <a:endParaRPr lang="en-US" altLang="en-US" sz="1100" dirty="0"/>
          </a:p>
          <a:p>
            <a:pPr marL="171450" indent="-171450"/>
            <a:r>
              <a:rPr lang="en-US" sz="1100" dirty="0"/>
              <a:t>Monitor crop acreage and grower numbers to inform future breeding and conservation efforts.</a:t>
            </a:r>
          </a:p>
          <a:p>
            <a:pPr marL="171450" indent="-171450"/>
            <a:r>
              <a:rPr lang="en-US" sz="1100" dirty="0"/>
              <a:t>Evaluate plant collection using high throughput phenotyping for economically important traits.</a:t>
            </a:r>
          </a:p>
          <a:p>
            <a:pPr marL="171450" indent="-171450"/>
            <a:r>
              <a:rPr lang="en-US" sz="1100" dirty="0"/>
              <a:t>Strengthen collaboration with other collection curators to conserve genetic diversity and ensure redundancy.</a:t>
            </a:r>
          </a:p>
          <a:p>
            <a:pPr marL="171450" indent="-171450"/>
            <a:r>
              <a:rPr lang="en-US" sz="1100" dirty="0"/>
              <a:t>Breed new varieties aligned with consumer preferences for sweet, firm, and flavorful berries; and with industry needs for tolerance to high heat, emerging biotic and abiotic stresses, and adapted to mechanical harvest.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altLang="en-US" sz="1800" dirty="0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BD875899-2686-3C38-0E20-880E22401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864078"/>
            <a:ext cx="4495800" cy="365442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/>
          <a:lstStyle>
            <a:lvl1pPr marL="114300" indent="-114300">
              <a:spcBef>
                <a:spcPct val="20000"/>
              </a:spcBef>
              <a:buChar char="•"/>
              <a:defRPr sz="20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•"/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–"/>
              <a:defRPr sz="1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n-US" altLang="en-US" sz="1400" dirty="0"/>
              <a:t>Vulnerabilities &amp;Threats</a:t>
            </a:r>
          </a:p>
          <a:p>
            <a:pPr lvl="0"/>
            <a:r>
              <a:rPr lang="en-US" sz="1100" dirty="0"/>
              <a:t>Reduced budgetary support &amp; operational capacity for breeding &amp; plant genetic resource (PGR) management.</a:t>
            </a:r>
          </a:p>
          <a:p>
            <a:pPr lvl="0"/>
            <a:r>
              <a:rPr lang="en-US" sz="1100" dirty="0"/>
              <a:t>Insufficient funding for testing plants for viruses &amp; other pathogens &amp; generating “Clean” plant material for distribution.</a:t>
            </a:r>
          </a:p>
          <a:p>
            <a:pPr lvl="0"/>
            <a:r>
              <a:rPr lang="en-US" sz="1100" dirty="0"/>
              <a:t>Labor intensive harvests with rising labor costs &amp; shortages threatening timely crop harvesting.</a:t>
            </a:r>
          </a:p>
          <a:p>
            <a:pPr lvl="0"/>
            <a:r>
              <a:rPr lang="en-US" sz="1100" dirty="0"/>
              <a:t>More frequent storms, late freezes &amp; frosts during the narrow flowering/fruiting period demand broader environmental adaptation.</a:t>
            </a:r>
          </a:p>
          <a:p>
            <a:pPr lvl="0"/>
            <a:r>
              <a:rPr lang="en-US" sz="1100" dirty="0"/>
              <a:t>Reliance on pollinators, cross-pollination, and limited self-fertility in many cultivars.</a:t>
            </a:r>
          </a:p>
          <a:p>
            <a:pPr lvl="0"/>
            <a:r>
              <a:rPr lang="en-US" sz="1100" dirty="0"/>
              <a:t>Soil pH &amp; mineral content restrict areas suitable for commercial blueberry production.</a:t>
            </a:r>
          </a:p>
          <a:p>
            <a:pPr lvl="0"/>
            <a:r>
              <a:rPr lang="en-US" sz="1100" dirty="0"/>
              <a:t>Spotted-wing drosophila is ubiquitous and economically damaging; spotted lanternfly is an emerging threat.</a:t>
            </a:r>
          </a:p>
          <a:p>
            <a:pPr lvl="0"/>
            <a:r>
              <a:rPr lang="en-US" sz="1100" dirty="0"/>
              <a:t>Strong competition from in season berry imports.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11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A2731-9470-474E-5972-093FCD237977}"/>
              </a:ext>
            </a:extLst>
          </p:cNvPr>
          <p:cNvSpPr txBox="1"/>
          <p:nvPr/>
        </p:nvSpPr>
        <p:spPr>
          <a:xfrm>
            <a:off x="27317" y="4230722"/>
            <a:ext cx="457200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" indent="-114300" algn="ctr">
              <a:buFontTx/>
              <a:buNone/>
              <a:defRPr/>
            </a:pPr>
            <a:r>
              <a:rPr lang="en-US" altLang="en-US" sz="1400" dirty="0"/>
              <a:t>Genetic Research &amp; Breeding Capacities</a:t>
            </a:r>
            <a:endParaRPr lang="en-U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ARS breeding &amp; genetics programs at Chatsworth, NJ; Corvallis, OR; Poplarville, MS.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University genetics &amp; breeding programs in AR, AL, CA, FL, GA, MI, MN, NC, NJ, NY.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Private breeding programs in CA, OR.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High-quality genome and pangenome assemblies now available.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New cost-effective genotyping tools developed for genomic selection and genome wide association (GWAS).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Information about the genetic mechanisms controlling fruit quality traits through quantitative trait loci and GWAS studies.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100" dirty="0"/>
              <a:t>Accurate and high-throughput methods to evaluate fruit quality traits developed.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4287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0_97">
  <a:themeElements>
    <a:clrScheme name="">
      <a:dk1>
        <a:srgbClr val="000000"/>
      </a:dk1>
      <a:lt1>
        <a:srgbClr val="CF0E30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E4AAAD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0_9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0_97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97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97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104353927</TotalTime>
  <Pages>11</Pages>
  <Words>477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10_97</vt:lpstr>
      <vt:lpstr>Crop Vulnerability Update for Blueberry, 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chart template</dc:title>
  <dc:creator>Bretting, Peter</dc:creator>
  <cp:lastModifiedBy>Bassil, Nahla - REE-ARS</cp:lastModifiedBy>
  <cp:revision>359</cp:revision>
  <cp:lastPrinted>2017-11-22T12:51:39Z</cp:lastPrinted>
  <dcterms:created xsi:type="dcterms:W3CDTF">1997-10-09T17:46:18Z</dcterms:created>
  <dcterms:modified xsi:type="dcterms:W3CDTF">2025-07-16T23:22:58Z</dcterms:modified>
</cp:coreProperties>
</file>