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028FA90-6481-0E96-7367-B257D4D5515F}" name="Gina E Fernandez" initials="GF" userId="S::gefernan@ncsu.edu::8e335621-6420-4e3d-943b-a72f8d7677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7A90"/>
    <a:srgbClr val="FFFFFF"/>
    <a:srgbClr val="00279F"/>
    <a:srgbClr val="081D58"/>
    <a:srgbClr val="500093"/>
    <a:srgbClr val="4A0088"/>
    <a:srgbClr val="EF9100"/>
    <a:srgbClr val="FDE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AE9D2-FBD9-417B-BAB1-21A061E8AF8A}" v="15" dt="2025-07-16T23:10:16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57" autoAdjust="0"/>
    <p:restoredTop sz="94660"/>
  </p:normalViewPr>
  <p:slideViewPr>
    <p:cSldViewPr>
      <p:cViewPr varScale="1">
        <p:scale>
          <a:sx n="111" d="100"/>
          <a:sy n="111" d="100"/>
        </p:scale>
        <p:origin x="11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microsoft.com/office/2018/10/relationships/authors" Target="author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sil, Nahla - REE-ARS" userId="257e1a11-edad-47bf-8f72-150ba57c8609" providerId="ADAL" clId="{3BCAE9D2-FBD9-417B-BAB1-21A061E8AF8A}"/>
    <pc:docChg chg="custSel modSld">
      <pc:chgData name="Bassil, Nahla - REE-ARS" userId="257e1a11-edad-47bf-8f72-150ba57c8609" providerId="ADAL" clId="{3BCAE9D2-FBD9-417B-BAB1-21A061E8AF8A}" dt="2025-07-16T23:10:16.959" v="730" actId="1035"/>
      <pc:docMkLst>
        <pc:docMk/>
      </pc:docMkLst>
      <pc:sldChg chg="modSp mod modCm">
        <pc:chgData name="Bassil, Nahla - REE-ARS" userId="257e1a11-edad-47bf-8f72-150ba57c8609" providerId="ADAL" clId="{3BCAE9D2-FBD9-417B-BAB1-21A061E8AF8A}" dt="2025-07-16T23:10:16.959" v="730" actId="1035"/>
        <pc:sldMkLst>
          <pc:docMk/>
          <pc:sldMk cId="1880866533" sldId="270"/>
        </pc:sldMkLst>
        <pc:spChg chg="mod">
          <ac:chgData name="Bassil, Nahla - REE-ARS" userId="257e1a11-edad-47bf-8f72-150ba57c8609" providerId="ADAL" clId="{3BCAE9D2-FBD9-417B-BAB1-21A061E8AF8A}" dt="2025-07-16T23:10:16.959" v="730" actId="1035"/>
          <ac:spMkLst>
            <pc:docMk/>
            <pc:sldMk cId="1880866533" sldId="270"/>
            <ac:spMk id="3074" creationId="{23B1AA28-AF0F-CAF0-5AD7-594465BEFD1E}"/>
          </ac:spMkLst>
        </pc:spChg>
        <pc:spChg chg="mod">
          <ac:chgData name="Bassil, Nahla - REE-ARS" userId="257e1a11-edad-47bf-8f72-150ba57c8609" providerId="ADAL" clId="{3BCAE9D2-FBD9-417B-BAB1-21A061E8AF8A}" dt="2025-07-16T23:06:26.615" v="591" actId="1037"/>
          <ac:spMkLst>
            <pc:docMk/>
            <pc:sldMk cId="1880866533" sldId="270"/>
            <ac:spMk id="3075" creationId="{459E40AB-839E-6DC0-0128-D934D5E5D959}"/>
          </ac:spMkLst>
        </pc:spChg>
        <pc:spChg chg="mod">
          <ac:chgData name="Bassil, Nahla - REE-ARS" userId="257e1a11-edad-47bf-8f72-150ba57c8609" providerId="ADAL" clId="{3BCAE9D2-FBD9-417B-BAB1-21A061E8AF8A}" dt="2025-07-16T23:05:48.679" v="587" actId="207"/>
          <ac:spMkLst>
            <pc:docMk/>
            <pc:sldMk cId="1880866533" sldId="270"/>
            <ac:spMk id="3076" creationId="{ACB9E5D7-B6E2-AFB5-403E-BE92462CEF2D}"/>
          </ac:spMkLst>
        </pc:spChg>
        <pc:spChg chg="mod">
          <ac:chgData name="Bassil, Nahla - REE-ARS" userId="257e1a11-edad-47bf-8f72-150ba57c8609" providerId="ADAL" clId="{3BCAE9D2-FBD9-417B-BAB1-21A061E8AF8A}" dt="2025-07-16T23:09:22.643" v="710" actId="1036"/>
          <ac:spMkLst>
            <pc:docMk/>
            <pc:sldMk cId="1880866533" sldId="270"/>
            <ac:spMk id="3079" creationId="{4DC49ED0-BF61-85BC-1A1C-7D22DFF3BE7E}"/>
          </ac:spMkLst>
        </pc:spChg>
        <pc:spChg chg="mod">
          <ac:chgData name="Bassil, Nahla - REE-ARS" userId="257e1a11-edad-47bf-8f72-150ba57c8609" providerId="ADAL" clId="{3BCAE9D2-FBD9-417B-BAB1-21A061E8AF8A}" dt="2025-07-16T23:05:39.360" v="586" actId="207"/>
          <ac:spMkLst>
            <pc:docMk/>
            <pc:sldMk cId="1880866533" sldId="270"/>
            <ac:spMk id="3080" creationId="{938A689F-04FA-C7E5-E6B3-3A309C3505C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assil, Nahla - REE-ARS" userId="257e1a11-edad-47bf-8f72-150ba57c8609" providerId="ADAL" clId="{3BCAE9D2-FBD9-417B-BAB1-21A061E8AF8A}" dt="2025-07-16T22:37:56.184" v="2" actId="6549"/>
              <pc2:cmMkLst xmlns:pc2="http://schemas.microsoft.com/office/powerpoint/2019/9/main/command">
                <pc:docMk/>
                <pc:sldMk cId="1880866533" sldId="270"/>
                <pc2:cmMk id="{B2FD9102-B7BB-954A-91D6-48937D960642}"/>
              </pc2:cmMkLst>
            </pc226:cmChg>
            <pc226:cmChg xmlns:pc226="http://schemas.microsoft.com/office/powerpoint/2022/06/main/command" chg="mod">
              <pc226:chgData name="Bassil, Nahla - REE-ARS" userId="257e1a11-edad-47bf-8f72-150ba57c8609" providerId="ADAL" clId="{3BCAE9D2-FBD9-417B-BAB1-21A061E8AF8A}" dt="2025-07-16T22:37:56.184" v="2" actId="6549"/>
              <pc2:cmMkLst xmlns:pc2="http://schemas.microsoft.com/office/powerpoint/2019/9/main/command">
                <pc:docMk/>
                <pc:sldMk cId="1880866533" sldId="270"/>
                <pc2:cmMk id="{93DB2A8B-4414-D94C-A5FE-8F5FFCCC27DC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45DE1F-DD78-358B-BBEC-DAACA0100C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499" tIns="45929" rIns="93499" bIns="45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5934D1C-B7BA-FA76-4A9F-0D41E9A4F48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4850"/>
            <a:ext cx="4629150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FCC29-C125-CC1D-1DE3-A0411E58A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1BD27B77-6C72-A39C-8685-0B0710E565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18C0FE5-0E93-BD1E-A307-EE8DE5C18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5540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694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032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94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529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529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047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896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24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79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25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986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043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286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286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647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25D688-F98C-D49E-E12E-A768ECF24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4BA50D-6D2C-2F29-4E48-58069BDBCB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8F41F46-715F-BC1A-6335-5C943CB3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762000"/>
            <a:ext cx="8991600" cy="152400"/>
          </a:xfrm>
          <a:prstGeom prst="rect">
            <a:avLst/>
          </a:prstGeom>
          <a:gradFill rotWithShape="0">
            <a:gsLst>
              <a:gs pos="0">
                <a:srgbClr val="B0011C"/>
              </a:gs>
              <a:gs pos="50000">
                <a:srgbClr val="FC0128"/>
              </a:gs>
              <a:gs pos="100000">
                <a:srgbClr val="B0011C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406400" indent="-1143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2pPr>
      <a:lvl3pPr marL="863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3pPr>
      <a:lvl4pPr marL="12065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1549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006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463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2921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378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5162A-C0E1-E5D9-DDB2-664A19C36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3B1AA28-AF0F-CAF0-5AD7-594465BEFD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8600" y="205599"/>
            <a:ext cx="9601200" cy="381000"/>
          </a:xfrm>
        </p:spPr>
        <p:txBody>
          <a:bodyPr/>
          <a:lstStyle/>
          <a:p>
            <a:r>
              <a:rPr lang="en-US" altLang="en-US" sz="2500" dirty="0"/>
              <a:t>Crop Vulnerability Update for Raspberry &amp; Blackberry, 2025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59E40AB-839E-6DC0-0128-D934D5E5D9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878" y="4038600"/>
            <a:ext cx="4643242" cy="2819400"/>
          </a:xfrm>
        </p:spPr>
        <p:txBody>
          <a:bodyPr/>
          <a:lstStyle/>
          <a:p>
            <a:pPr marL="114300" indent="-114300" algn="ctr">
              <a:buFontTx/>
              <a:buNone/>
              <a:defRPr/>
            </a:pPr>
            <a:r>
              <a:rPr lang="en-US" altLang="en-US" sz="1400" dirty="0"/>
              <a:t>Genetic Research &amp; Breeding Capacities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ARS breeding &amp; genetics program in Corvallis, OR.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University genetics &amp; breeding programs in AR, NC, NY, FL, WA.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Private breeding programs in CA, OR, &amp; WA.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High-quality genome assemblies are now available for cultivated </a:t>
            </a:r>
            <a:r>
              <a:rPr lang="en-US" sz="1100" dirty="0" err="1">
                <a:ea typeface="Calibri" panose="020F0502020204030204" pitchFamily="34" charset="0"/>
                <a:cs typeface="Times New Roman" panose="02020603050405020304" pitchFamily="18" charset="0"/>
              </a:rPr>
              <a:t>caneberry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 crops and some of their CWRs.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Cost-efficient, medium-density genotyping platform available for blackberry and under development for red raspberry.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High-density genotyping is available for blackberry; whole genome sequencing is being used for genotyping raspberry.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Prickle-free loci identified in both red raspberry and blackberry through genome wide association (GWAS) studies.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Advances in genomics, sequencing, bioinformatics and statistical analyses of </a:t>
            </a:r>
            <a:r>
              <a:rPr lang="en-US" sz="1100" dirty="0" err="1">
                <a:ea typeface="Calibri" panose="020F0502020204030204" pitchFamily="34" charset="0"/>
                <a:cs typeface="Times New Roman" panose="02020603050405020304" pitchFamily="18" charset="0"/>
              </a:rPr>
              <a:t>autopolyploids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 (blackberry) are enabling the identification of chromosomal locations controlling economically important traits. 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00"/>
              </a:lnSpc>
              <a:spcBef>
                <a:spcPct val="60000"/>
              </a:spcBef>
              <a:buFontTx/>
              <a:buNone/>
              <a:defRPr/>
            </a:pPr>
            <a:endParaRPr lang="en-US" altLang="en-US" sz="1100" b="0" dirty="0"/>
          </a:p>
          <a:p>
            <a:pPr marL="114300" indent="-114300">
              <a:lnSpc>
                <a:spcPts val="1500"/>
              </a:lnSpc>
              <a:spcBef>
                <a:spcPct val="60000"/>
              </a:spcBef>
              <a:defRPr/>
            </a:pPr>
            <a:endParaRPr lang="en-US" altLang="en-US" sz="1800" dirty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CB9E5D7-B6E2-AFB5-403E-BE92462CE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914400"/>
            <a:ext cx="4495800" cy="3511550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114300" indent="-114300"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1400" dirty="0"/>
              <a:t>NPGS PGR Status &amp; Impacts</a:t>
            </a:r>
            <a:endParaRPr lang="en-US" sz="10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Status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The National Clonal Germplasm Repository Corvallis, OR manages 174 </a:t>
            </a:r>
            <a:r>
              <a:rPr lang="en-US" sz="11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Rubus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species &amp; over 2,000 accessions, including older commercial &amp; heirloom cultivars, as well as crop wild relatives (CWR) maintained as container-grown plants in protected screenhouses or in greenhouses. CWR also safeguarded as seeds in freezers.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US domestic CWRs remain insufficiently sampled, and access to foreign germplasm is increasingly challenging.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Impacts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Supports &amp; improves U.S. fruit crops with a total farmgate value of $500 Million annually; nearly all production in CA, OR, WA and the southern US.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NPGS preserves &amp; distributes base germplasm as potential sources of host-plant resistance to diseases &amp; pests, abiotic stress tolerance, research material, and  foundational genetics for specialty cultivars.</a:t>
            </a:r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E16D8919-FC25-154C-729D-44F02815C6D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0" y="4038600"/>
            <a:ext cx="87503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6EB365DD-ED51-15B8-C256-D0A4596D1B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996950"/>
            <a:ext cx="0" cy="57086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DC49ED0-BF61-85BC-1A1C-7D22DFF3B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678" y="4075187"/>
            <a:ext cx="4643242" cy="2782813"/>
          </a:xfrm>
          <a:prstGeom prst="rect">
            <a:avLst/>
          </a:prstGeom>
          <a:noFill/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400" dirty="0"/>
              <a:t>Priority Issues</a:t>
            </a:r>
            <a:endParaRPr lang="en-US" altLang="en-US" sz="1100" dirty="0"/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Increased budgetary support is critical to expand breeding capacity, particularly for developing host-plant resistance to biotic &amp; abiotic stresses.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Urgent need to collect additional samples of U.S. domestic CWR.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Additional funding required to enhance NPGS PGR management capacity, meet rising PGR demand, produce pathogen-clean plants, and conduct more extensive evaluations &amp; genotypic characterizations of cultivars as well as CWRs to identify traits to </a:t>
            </a:r>
            <a:r>
              <a:rPr lang="en-US" altLang="en-US" sz="1100" dirty="0" err="1">
                <a:cs typeface="Times New Roman" panose="02020603050405020304" pitchFamily="18" charset="0"/>
              </a:rPr>
              <a:t>introgress</a:t>
            </a:r>
            <a:r>
              <a:rPr lang="en-US" altLang="en-US" sz="1100" dirty="0">
                <a:cs typeface="Times New Roman" panose="02020603050405020304" pitchFamily="18" charset="0"/>
              </a:rPr>
              <a:t> into novel cultivars.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Support needed for mechanization/automation of high throughput phenotyping for key traits, as well as for improving berry harvest and production systems.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en-US" sz="1800" dirty="0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938A689F-04FA-C7E5-E6B3-3A309C350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7575"/>
            <a:ext cx="4643242" cy="3654425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114300" indent="-114300"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1400" dirty="0"/>
              <a:t>Vulnerabilities &amp;Threats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</a:rPr>
              <a:t>Reduced budgetary support &amp; operational capacity for breeding, plant genetic resource (PGR) management, pathogen testing, and ‘clean’ plant production for distribution.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Fruits are highly perishable and prone to damage during harvest &amp; cold storage.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Increased incidence of biotic threats which lead to significant economic losses. These include spotted-wing drosophila (SWD), and Fusarium wilt (Southern U.S.) in blackberry; SWD, nematodes, root rot, and Raspberry bushy dwarf virus in red  raspberry; and Black raspberry necrosis virus in black raspberry.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Labor intensive production. Labor costs &amp; directly affects crop harvestability.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Increasing frequency of rain events, late freezes, frost, and summer heat during the narrow flowering/fruiting period. Late freezes &amp; windstorms also damage canes.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6653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0_97">
  <a:themeElements>
    <a:clrScheme name="">
      <a:dk1>
        <a:srgbClr val="000000"/>
      </a:dk1>
      <a:lt1>
        <a:srgbClr val="CF0E30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E4AAAD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0_9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_9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9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ed5b36e7-01ee-4ebc-867e-e03cfa0d4697}" enabled="0" method="" siteId="{ed5b36e7-01ee-4ebc-867e-e03cfa0d469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104354053</TotalTime>
  <Pages>11</Pages>
  <Words>534</Words>
  <Application>Microsoft Office PowerPoint</Application>
  <PresentationFormat>On-screen Show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10_97</vt:lpstr>
      <vt:lpstr>Crop Vulnerability Update for Raspberry &amp; Blackberry,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chart template</dc:title>
  <dc:creator>Bretting, Peter</dc:creator>
  <cp:lastModifiedBy>Bassil, Nahla - REE-ARS</cp:lastModifiedBy>
  <cp:revision>357</cp:revision>
  <cp:lastPrinted>2017-11-22T12:51:39Z</cp:lastPrinted>
  <dcterms:created xsi:type="dcterms:W3CDTF">1997-10-09T17:46:18Z</dcterms:created>
  <dcterms:modified xsi:type="dcterms:W3CDTF">2025-07-16T23:10:21Z</dcterms:modified>
</cp:coreProperties>
</file>